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handoutMasters/handoutMaster1.xml" ContentType="application/vnd.openxmlformats-officedocument.presentationml.handoutMaster+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4"/>
  </p:notesMasterIdLst>
  <p:handoutMasterIdLst>
    <p:handoutMasterId r:id="rId72"/>
  </p:handoutMasterIdLst>
  <p:sldIdLst>
    <p:sldId id="434" r:id="rId3"/>
    <p:sldId id="669" r:id="rId5"/>
    <p:sldId id="310" r:id="rId6"/>
    <p:sldId id="369" r:id="rId7"/>
    <p:sldId id="368" r:id="rId8"/>
    <p:sldId id="371" r:id="rId9"/>
    <p:sldId id="388" r:id="rId10"/>
    <p:sldId id="695" r:id="rId11"/>
    <p:sldId id="373" r:id="rId12"/>
    <p:sldId id="533" r:id="rId13"/>
    <p:sldId id="607" r:id="rId14"/>
    <p:sldId id="670" r:id="rId15"/>
    <p:sldId id="671" r:id="rId16"/>
    <p:sldId id="699" r:id="rId17"/>
    <p:sldId id="672" r:id="rId18"/>
    <p:sldId id="372" r:id="rId19"/>
    <p:sldId id="375" r:id="rId20"/>
    <p:sldId id="376" r:id="rId21"/>
    <p:sldId id="377" r:id="rId22"/>
    <p:sldId id="404" r:id="rId23"/>
    <p:sldId id="378" r:id="rId24"/>
    <p:sldId id="379" r:id="rId25"/>
    <p:sldId id="472" r:id="rId26"/>
    <p:sldId id="478" r:id="rId27"/>
    <p:sldId id="480" r:id="rId28"/>
    <p:sldId id="482" r:id="rId29"/>
    <p:sldId id="484" r:id="rId30"/>
    <p:sldId id="485" r:id="rId31"/>
    <p:sldId id="609" r:id="rId32"/>
    <p:sldId id="696" r:id="rId33"/>
    <p:sldId id="487" r:id="rId34"/>
    <p:sldId id="488" r:id="rId35"/>
    <p:sldId id="489" r:id="rId36"/>
    <p:sldId id="490" r:id="rId37"/>
    <p:sldId id="542" r:id="rId38"/>
    <p:sldId id="544" r:id="rId39"/>
    <p:sldId id="654" r:id="rId40"/>
    <p:sldId id="615" r:id="rId41"/>
    <p:sldId id="616" r:id="rId42"/>
    <p:sldId id="656" r:id="rId43"/>
    <p:sldId id="655" r:id="rId44"/>
    <p:sldId id="622" r:id="rId45"/>
    <p:sldId id="623" r:id="rId46"/>
    <p:sldId id="624" r:id="rId47"/>
    <p:sldId id="626" r:id="rId48"/>
    <p:sldId id="630" r:id="rId49"/>
    <p:sldId id="631" r:id="rId50"/>
    <p:sldId id="632" r:id="rId51"/>
    <p:sldId id="658" r:id="rId52"/>
    <p:sldId id="634" r:id="rId53"/>
    <p:sldId id="635" r:id="rId54"/>
    <p:sldId id="637" r:id="rId55"/>
    <p:sldId id="638" r:id="rId56"/>
    <p:sldId id="639" r:id="rId57"/>
    <p:sldId id="640" r:id="rId58"/>
    <p:sldId id="641" r:id="rId59"/>
    <p:sldId id="642" r:id="rId60"/>
    <p:sldId id="651" r:id="rId61"/>
    <p:sldId id="646" r:id="rId62"/>
    <p:sldId id="648" r:id="rId63"/>
    <p:sldId id="650" r:id="rId64"/>
    <p:sldId id="662" r:id="rId65"/>
    <p:sldId id="698" r:id="rId66"/>
    <p:sldId id="652" r:id="rId67"/>
    <p:sldId id="663" r:id="rId68"/>
    <p:sldId id="665" r:id="rId69"/>
    <p:sldId id="666" r:id="rId70"/>
    <p:sldId id="664" r:id="rId71"/>
  </p:sldIdLst>
  <p:sldSz cx="9144000" cy="6858000" type="screen4x3"/>
  <p:notesSz cx="6858000" cy="9144000"/>
  <p:defaultTextStyle>
    <a:defPPr>
      <a:defRPr lang="en-US"/>
    </a:defPPr>
    <a:lvl1pPr marL="0" lvl="0" indent="0" algn="l" defTabSz="914400" rtl="0" eaLnBrk="0" fontAlgn="base" latinLnBrk="0" hangingPunct="0">
      <a:lnSpc>
        <a:spcPct val="100000"/>
      </a:lnSpc>
      <a:spcBef>
        <a:spcPct val="0"/>
      </a:spcBef>
      <a:spcAft>
        <a:spcPct val="0"/>
      </a:spcAft>
      <a:buNone/>
      <a:defRPr sz="2800" b="0" i="0" u="none" kern="1200" baseline="0">
        <a:solidFill>
          <a:schemeClr val="tx1"/>
        </a:solidFill>
        <a:latin typeface="Times New Roman" panose="02020603050405020304" pitchFamily="18" charset="0"/>
        <a:ea typeface="宋体" panose="02010600030101010101" pitchFamily="2" charset="-122"/>
        <a:cs typeface="+mn-cs"/>
      </a:defRPr>
    </a:lvl1pPr>
    <a:lvl2pPr marL="457200" lvl="1" indent="0" algn="l" defTabSz="914400" rtl="0" eaLnBrk="0" fontAlgn="base" latinLnBrk="0" hangingPunct="0">
      <a:lnSpc>
        <a:spcPct val="100000"/>
      </a:lnSpc>
      <a:spcBef>
        <a:spcPct val="0"/>
      </a:spcBef>
      <a:spcAft>
        <a:spcPct val="0"/>
      </a:spcAft>
      <a:buNone/>
      <a:defRPr sz="2800" b="0" i="0" u="none" kern="1200" baseline="0">
        <a:solidFill>
          <a:schemeClr val="tx1"/>
        </a:solidFill>
        <a:latin typeface="Times New Roman" panose="02020603050405020304" pitchFamily="18" charset="0"/>
        <a:ea typeface="宋体" panose="02010600030101010101" pitchFamily="2" charset="-122"/>
        <a:cs typeface="+mn-cs"/>
      </a:defRPr>
    </a:lvl2pPr>
    <a:lvl3pPr marL="914400" lvl="2" indent="0" algn="l" defTabSz="914400" rtl="0" eaLnBrk="0" fontAlgn="base" latinLnBrk="0" hangingPunct="0">
      <a:lnSpc>
        <a:spcPct val="100000"/>
      </a:lnSpc>
      <a:spcBef>
        <a:spcPct val="0"/>
      </a:spcBef>
      <a:spcAft>
        <a:spcPct val="0"/>
      </a:spcAft>
      <a:buNone/>
      <a:defRPr sz="2800" b="0" i="0" u="none" kern="1200" baseline="0">
        <a:solidFill>
          <a:schemeClr val="tx1"/>
        </a:solidFill>
        <a:latin typeface="Times New Roman" panose="02020603050405020304" pitchFamily="18" charset="0"/>
        <a:ea typeface="宋体" panose="02010600030101010101" pitchFamily="2" charset="-122"/>
        <a:cs typeface="+mn-cs"/>
      </a:defRPr>
    </a:lvl3pPr>
    <a:lvl4pPr marL="1371600" lvl="3" indent="0" algn="l" defTabSz="914400" rtl="0" eaLnBrk="0" fontAlgn="base" latinLnBrk="0" hangingPunct="0">
      <a:lnSpc>
        <a:spcPct val="100000"/>
      </a:lnSpc>
      <a:spcBef>
        <a:spcPct val="0"/>
      </a:spcBef>
      <a:spcAft>
        <a:spcPct val="0"/>
      </a:spcAft>
      <a:buNone/>
      <a:defRPr sz="2800" b="0" i="0" u="none" kern="1200" baseline="0">
        <a:solidFill>
          <a:schemeClr val="tx1"/>
        </a:solidFill>
        <a:latin typeface="Times New Roman" panose="02020603050405020304" pitchFamily="18" charset="0"/>
        <a:ea typeface="宋体" panose="02010600030101010101" pitchFamily="2" charset="-122"/>
        <a:cs typeface="+mn-cs"/>
      </a:defRPr>
    </a:lvl4pPr>
    <a:lvl5pPr marL="1828800" lvl="4" indent="0" algn="l" defTabSz="914400" rtl="0" eaLnBrk="0" fontAlgn="base" latinLnBrk="0" hangingPunct="0">
      <a:lnSpc>
        <a:spcPct val="100000"/>
      </a:lnSpc>
      <a:spcBef>
        <a:spcPct val="0"/>
      </a:spcBef>
      <a:spcAft>
        <a:spcPct val="0"/>
      </a:spcAft>
      <a:buNone/>
      <a:defRPr sz="2800" b="0" i="0" u="none" kern="1200" baseline="0">
        <a:solidFill>
          <a:schemeClr val="tx1"/>
        </a:solidFill>
        <a:latin typeface="Times New Roman" panose="02020603050405020304" pitchFamily="18" charset="0"/>
        <a:ea typeface="宋体" panose="02010600030101010101" pitchFamily="2" charset="-122"/>
        <a:cs typeface="+mn-cs"/>
      </a:defRPr>
    </a:lvl5pPr>
    <a:lvl6pPr marL="2286000" lvl="5" indent="0" algn="l" defTabSz="914400" rtl="0" eaLnBrk="0" fontAlgn="base" latinLnBrk="0" hangingPunct="0">
      <a:lnSpc>
        <a:spcPct val="100000"/>
      </a:lnSpc>
      <a:spcBef>
        <a:spcPct val="0"/>
      </a:spcBef>
      <a:spcAft>
        <a:spcPct val="0"/>
      </a:spcAft>
      <a:buNone/>
      <a:defRPr sz="2800" b="0" i="0" u="none" kern="1200" baseline="0">
        <a:solidFill>
          <a:schemeClr val="tx1"/>
        </a:solidFill>
        <a:latin typeface="Times New Roman" panose="02020603050405020304" pitchFamily="18" charset="0"/>
        <a:ea typeface="宋体" panose="02010600030101010101" pitchFamily="2" charset="-122"/>
        <a:cs typeface="+mn-cs"/>
      </a:defRPr>
    </a:lvl6pPr>
    <a:lvl7pPr marL="2743200" lvl="6" indent="0" algn="l" defTabSz="914400" rtl="0" eaLnBrk="0" fontAlgn="base" latinLnBrk="0" hangingPunct="0">
      <a:lnSpc>
        <a:spcPct val="100000"/>
      </a:lnSpc>
      <a:spcBef>
        <a:spcPct val="0"/>
      </a:spcBef>
      <a:spcAft>
        <a:spcPct val="0"/>
      </a:spcAft>
      <a:buNone/>
      <a:defRPr sz="2800" b="0" i="0" u="none" kern="1200" baseline="0">
        <a:solidFill>
          <a:schemeClr val="tx1"/>
        </a:solidFill>
        <a:latin typeface="Times New Roman" panose="02020603050405020304" pitchFamily="18" charset="0"/>
        <a:ea typeface="宋体" panose="02010600030101010101" pitchFamily="2" charset="-122"/>
        <a:cs typeface="+mn-cs"/>
      </a:defRPr>
    </a:lvl7pPr>
    <a:lvl8pPr marL="3200400" lvl="7" indent="0" algn="l" defTabSz="914400" rtl="0" eaLnBrk="0" fontAlgn="base" latinLnBrk="0" hangingPunct="0">
      <a:lnSpc>
        <a:spcPct val="100000"/>
      </a:lnSpc>
      <a:spcBef>
        <a:spcPct val="0"/>
      </a:spcBef>
      <a:spcAft>
        <a:spcPct val="0"/>
      </a:spcAft>
      <a:buNone/>
      <a:defRPr sz="2800" b="0" i="0" u="none" kern="1200" baseline="0">
        <a:solidFill>
          <a:schemeClr val="tx1"/>
        </a:solidFill>
        <a:latin typeface="Times New Roman" panose="02020603050405020304" pitchFamily="18" charset="0"/>
        <a:ea typeface="宋体" panose="02010600030101010101" pitchFamily="2" charset="-122"/>
        <a:cs typeface="+mn-cs"/>
      </a:defRPr>
    </a:lvl8pPr>
    <a:lvl9pPr marL="3657600" lvl="8" indent="0" algn="l" defTabSz="914400" rtl="0" eaLnBrk="0" fontAlgn="base" latinLnBrk="0" hangingPunct="0">
      <a:lnSpc>
        <a:spcPct val="100000"/>
      </a:lnSpc>
      <a:spcBef>
        <a:spcPct val="0"/>
      </a:spcBef>
      <a:spcAft>
        <a:spcPct val="0"/>
      </a:spcAft>
      <a:buNone/>
      <a:defRPr sz="2800" b="0" i="0" u="none" kern="1200" baseline="0">
        <a:solidFill>
          <a:schemeClr val="tx1"/>
        </a:solidFill>
        <a:latin typeface="Times New Roman" panose="02020603050405020304" pitchFamily="18"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72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CC00"/>
    <a:srgbClr val="A731A7"/>
    <a:srgbClr val="D503C1"/>
    <a:srgbClr val="BC1CB1"/>
    <a:srgbClr val="CB0DAB"/>
    <a:srgbClr val="CC0066"/>
    <a:srgbClr val="D60093"/>
    <a:srgbClr val="00FF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showOutlineIcons="0">
    <p:restoredLeft sz="15620"/>
    <p:restoredTop sz="94660"/>
  </p:normalViewPr>
  <p:slideViewPr>
    <p:cSldViewPr showGuides="1">
      <p:cViewPr varScale="1">
        <p:scale>
          <a:sx n="89" d="100"/>
          <a:sy n="89" d="100"/>
        </p:scale>
        <p:origin x="1160" y="64"/>
      </p:cViewPr>
      <p:guideLst>
        <p:guide orient="horz" pos="2160"/>
        <p:guide pos="720"/>
      </p:guideLst>
    </p:cSldViewPr>
  </p:slideViewPr>
  <p:outlineViewPr>
    <p:cViewPr>
      <p:scale>
        <a:sx n="33" d="100"/>
        <a:sy n="33" d="100"/>
      </p:scale>
      <p:origin x="0" y="0"/>
    </p:cViewPr>
  </p:outlineViewPr>
  <p:notesTextViewPr>
    <p:cViewPr>
      <p:scale>
        <a:sx n="100" d="100"/>
        <a:sy n="100" d="100"/>
      </p:scale>
      <p:origin x="0" y="0"/>
    </p:cViewPr>
  </p:notesTextViewPr>
  <p:sorterViewPr showFormatting="0">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5" Type="http://schemas.openxmlformats.org/officeDocument/2006/relationships/tableStyles" Target="tableStyles.xml"/><Relationship Id="rId74" Type="http://schemas.openxmlformats.org/officeDocument/2006/relationships/viewProps" Target="viewProps.xml"/><Relationship Id="rId73" Type="http://schemas.openxmlformats.org/officeDocument/2006/relationships/presProps" Target="presProps.xml"/><Relationship Id="rId72" Type="http://schemas.openxmlformats.org/officeDocument/2006/relationships/handoutMaster" Target="handoutMasters/handoutMaster1.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4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5122"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lstStyle>
            <a:lvl1pPr eaLnBrk="1" hangingPunct="1">
              <a:defRPr kumimoji="1" sz="120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123" name="Rectangle 3"/>
          <p:cNvSpPr>
            <a:spLocks noGrp="1" noChangeArrowheads="1"/>
          </p:cNvSpPr>
          <p:nvPr>
            <p:ph type="dt" sz="quarter"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lstStyle>
            <a:lvl1pPr algn="r" eaLnBrk="1" hangingPunct="1">
              <a:defRPr kumimoji="1" sz="120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124" name="Rectangle 4"/>
          <p:cNvSpPr>
            <a:spLocks noGrp="1" noChangeArrowheads="1"/>
          </p:cNvSpPr>
          <p:nvPr>
            <p:ph type="ftr" sz="quarter" idx="2"/>
          </p:nvPr>
        </p:nvSpPr>
        <p:spPr bwMode="auto">
          <a:xfrm>
            <a:off x="0" y="8686800"/>
            <a:ext cx="2971800" cy="457200"/>
          </a:xfrm>
          <a:prstGeom prst="rect">
            <a:avLst/>
          </a:prstGeom>
          <a:noFill/>
          <a:ln>
            <a:noFill/>
          </a:ln>
          <a:effectLst/>
        </p:spPr>
        <p:txBody>
          <a:bodyPr vert="horz" wrap="square" lIns="91440" tIns="45720" rIns="91440" bIns="45720" numCol="1" anchor="b" anchorCtr="0" compatLnSpc="1"/>
          <a:lstStyle>
            <a:lvl1pPr eaLnBrk="1" hangingPunct="1">
              <a:defRPr kumimoji="1" sz="120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125" name="Rectangle 5"/>
          <p:cNvSpPr>
            <a:spLocks noGrp="1" noChangeArrowheads="1"/>
          </p:cNvSpPr>
          <p:nvPr>
            <p:ph type="sldNum" sz="quarter" idx="3"/>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
            <a:pPr lvl="0" algn="r" eaLnBrk="1" hangingPunct="1">
              <a:buNone/>
            </a:pPr>
            <a:fld id="{9A0DB2DC-4C9A-4742-B13C-FB6460FD3503}" type="slidenum">
              <a:rPr lang="zh-CN" altLang="en-US" sz="1200" dirty="0"/>
            </a:fld>
            <a:endParaRPr lang="zh-CN" altLang="en-US" sz="1200" dirty="0"/>
          </a:p>
        </p:txBody>
      </p:sp>
    </p:spTree>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p:sp>
        <p:nvSpPr>
          <p:cNvPr id="4098" name="Rectangle 2"/>
          <p:cNvSpPr>
            <a:spLocks noGrp="1" noChangeArrowheads="1"/>
          </p:cNvSpPr>
          <p:nvPr>
            <p:ph type="hdr" sz="quarter"/>
          </p:nvPr>
        </p:nvSpPr>
        <p:spPr bwMode="auto">
          <a:xfrm>
            <a:off x="0" y="0"/>
            <a:ext cx="2971800" cy="457200"/>
          </a:xfrm>
          <a:prstGeom prst="rect">
            <a:avLst/>
          </a:prstGeom>
          <a:noFill/>
          <a:ln>
            <a:noFill/>
          </a:ln>
          <a:effectLst/>
        </p:spPr>
        <p:txBody>
          <a:bodyPr vert="horz" wrap="square" lIns="91440" tIns="45720" rIns="91440" bIns="45720" numCol="1" anchor="t" anchorCtr="0" compatLnSpc="1"/>
          <a:lstStyle>
            <a:lvl1pPr eaLnBrk="1" hangingPunct="1">
              <a:defRPr kumimoji="1" sz="120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099" name="Rectangle 3"/>
          <p:cNvSpPr>
            <a:spLocks noGrp="1" noChangeArrowheads="1"/>
          </p:cNvSpPr>
          <p:nvPr>
            <p:ph type="dt" idx="1"/>
          </p:nvPr>
        </p:nvSpPr>
        <p:spPr bwMode="auto">
          <a:xfrm>
            <a:off x="3886200" y="0"/>
            <a:ext cx="2971800" cy="457200"/>
          </a:xfrm>
          <a:prstGeom prst="rect">
            <a:avLst/>
          </a:prstGeom>
          <a:noFill/>
          <a:ln>
            <a:noFill/>
          </a:ln>
          <a:effectLst/>
        </p:spPr>
        <p:txBody>
          <a:bodyPr vert="horz" wrap="square" lIns="91440" tIns="45720" rIns="91440" bIns="45720" numCol="1" anchor="t" anchorCtr="0" compatLnSpc="1"/>
          <a:lstStyle>
            <a:lvl1pPr algn="r" eaLnBrk="1" hangingPunct="1">
              <a:defRPr kumimoji="1" sz="1200">
                <a:ea typeface="宋体" panose="02010600030101010101" pitchFamily="2" charset="-122"/>
              </a:defRPr>
            </a:lvl1pPr>
          </a:lstStyle>
          <a:p>
            <a:pPr marL="0" marR="0" lvl="0" indent="0" algn="r"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076" name="Rectangle 4"/>
          <p:cNvSpPr/>
          <p:nvPr>
            <p:ph type="sldImg" idx="2"/>
          </p:nvPr>
        </p:nvSpPr>
        <p:spPr>
          <a:xfrm>
            <a:off x="1143000" y="685800"/>
            <a:ext cx="4572000" cy="3429000"/>
          </a:xfrm>
          <a:prstGeom prst="rect">
            <a:avLst/>
          </a:prstGeom>
          <a:noFill/>
          <a:ln w="9525" cap="flat" cmpd="sng">
            <a:solidFill>
              <a:srgbClr val="000000"/>
            </a:solidFill>
            <a:prstDash val="solid"/>
            <a:miter/>
            <a:headEnd type="none" w="med" len="med"/>
            <a:tailEnd type="none" w="med" len="med"/>
          </a:ln>
        </p:spPr>
      </p:sp>
      <p:sp>
        <p:nvSpPr>
          <p:cNvPr id="4101" name="Rectangle 5"/>
          <p:cNvSpPr>
            <a:spLocks noGrp="1" noChangeArrowheads="1"/>
          </p:cNvSpPr>
          <p:nvPr>
            <p:ph type="body" sz="quarter" idx="3"/>
          </p:nvPr>
        </p:nvSpPr>
        <p:spPr bwMode="auto">
          <a:xfrm>
            <a:off x="914400" y="4343400"/>
            <a:ext cx="5029200" cy="4114800"/>
          </a:xfrm>
          <a:prstGeom prst="rect">
            <a:avLst/>
          </a:prstGeom>
          <a:noFill/>
          <a:ln>
            <a:noFill/>
          </a:ln>
          <a:effectLst/>
        </p:spPr>
        <p:txBody>
          <a:bodyPr vert="horz" wrap="square" lIns="91440" tIns="45720" rIns="91440" bIns="45720" numCol="1" anchor="t" anchorCtr="0" compatLnSpc="1"/>
          <a:lstStyle/>
          <a:p>
            <a:pPr marL="0" marR="0" lvl="0"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单击此处编辑母版文本样式</a:t>
            </a: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457200" marR="0" lvl="1"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第二级</a:t>
            </a: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914400" marR="0" lvl="2"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第三级</a:t>
            </a: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371600" marR="0" lvl="3"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第四级</a:t>
            </a: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a:p>
            <a:pPr marL="1828800" marR="0" lvl="4" indent="0" algn="l" defTabSz="914400" rtl="0" eaLnBrk="0" fontAlgn="base" latinLnBrk="0" hangingPunct="0">
              <a:lnSpc>
                <a:spcPct val="100000"/>
              </a:lnSpc>
              <a:spcBef>
                <a:spcPct val="30000"/>
              </a:spcBef>
              <a:spcAft>
                <a:spcPct val="0"/>
              </a:spcAft>
              <a:buClrTx/>
              <a:buSzTx/>
              <a:buFontTx/>
              <a:buNone/>
              <a:defRPr/>
            </a:pPr>
            <a:r>
              <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rPr>
              <a:t>第五级</a:t>
            </a:r>
            <a:endParaRPr kumimoji="0" lang="zh-CN" altLang="en-US"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102" name="Rectangle 6"/>
          <p:cNvSpPr>
            <a:spLocks noGrp="1" noChangeArrowheads="1"/>
          </p:cNvSpPr>
          <p:nvPr>
            <p:ph type="ftr" sz="quarter" idx="4"/>
          </p:nvPr>
        </p:nvSpPr>
        <p:spPr bwMode="auto">
          <a:xfrm>
            <a:off x="0" y="8686800"/>
            <a:ext cx="2971800" cy="457200"/>
          </a:xfrm>
          <a:prstGeom prst="rect">
            <a:avLst/>
          </a:prstGeom>
          <a:noFill/>
          <a:ln>
            <a:noFill/>
          </a:ln>
          <a:effectLst/>
        </p:spPr>
        <p:txBody>
          <a:bodyPr vert="horz" wrap="square" lIns="91440" tIns="45720" rIns="91440" bIns="45720" numCol="1" anchor="b" anchorCtr="0" compatLnSpc="1"/>
          <a:lstStyle>
            <a:lvl1pPr eaLnBrk="1" hangingPunct="1">
              <a:defRPr kumimoji="1" sz="120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1" lang="en-US" altLang="zh-CN" sz="12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a:noFill/>
          </a:ln>
          <a:effectLst/>
        </p:spPr>
        <p:txBody>
          <a:bodyPr vert="horz" wrap="square" lIns="91440" tIns="45720" rIns="91440" bIns="45720" numCol="1" anchor="b" anchorCtr="0" compatLnSpc="1"/>
          <a:p>
            <a:pPr lvl="0" algn="r" eaLnBrk="1" hangingPunct="1">
              <a:buNone/>
            </a:pPr>
            <a:fld id="{9A0DB2DC-4C9A-4742-B13C-FB6460FD3503}" type="slidenum">
              <a:rPr lang="zh-CN" altLang="en-US" sz="1200" dirty="0"/>
            </a:fld>
            <a:endParaRPr lang="zh-CN" altLang="en-US" sz="1200" dirty="0"/>
          </a:p>
        </p:txBody>
      </p:sp>
    </p:spTree>
  </p:cSld>
  <p:clrMap bg1="lt1" tx1="dk1" bg2="lt2" tx2="dk2" accent1="accent1" accent2="accent2" accent3="accent3" accent4="accent4" accent5="accent5" accent6="accent6" hlink="hlink" folHlink="folHlink"/>
  <p:hf sldNum="0" hdr="0" ftr="0" dt="0"/>
  <p:notesStyle>
    <a:lvl1pPr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Times New Roman" panose="02020603050405020304" pitchFamily="18"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5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6"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6147" name="Rectangle 2"/>
          <p:cNvSpPr>
            <a:spLocks noTextEdit="1"/>
          </p:cNvSpPr>
          <p:nvPr>
            <p:ph type="sldImg"/>
          </p:nvPr>
        </p:nvSpPr>
        <p:spPr>
          <a:ln/>
        </p:spPr>
      </p:sp>
      <p:sp>
        <p:nvSpPr>
          <p:cNvPr id="6148"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8674" name="幻灯片图像占位符 1"/>
          <p:cNvSpPr>
            <a:spLocks noGrp="1" noRot="1" noChangeAspect="1" noTextEdit="1"/>
          </p:cNvSpPr>
          <p:nvPr>
            <p:ph type="sldImg"/>
          </p:nvPr>
        </p:nvSpPr>
        <p:spPr>
          <a:ln/>
        </p:spPr>
      </p:sp>
      <p:sp>
        <p:nvSpPr>
          <p:cNvPr id="28675" name="备注占位符 2"/>
          <p:cNvSpPr>
            <a:spLocks noGrp="1"/>
          </p:cNvSpPr>
          <p:nvPr>
            <p:ph type="body" idx="1"/>
          </p:nvPr>
        </p:nvSpPr>
        <p:spPr>
          <a:ln/>
        </p:spPr>
        <p:txBody>
          <a:bodyPr wrap="square" lIns="91440" tIns="45720" rIns="91440" bIns="45720" anchor="t" anchorCtr="0"/>
          <a:p>
            <a:pPr lvl="0"/>
            <a:endParaRPr lang="zh-CN" altLang="en-US" dirty="0"/>
          </a:p>
        </p:txBody>
      </p:sp>
      <p:sp>
        <p:nvSpPr>
          <p:cNvPr id="28676" name="灯片编号占位符 3"/>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buNone/>
            </a:pPr>
            <a:fld id="{9A0DB2DC-4C9A-4742-B13C-FB6460FD3503}" type="slidenum">
              <a:rPr lang="zh-CN" altLang="en-US" sz="1200" dirty="0"/>
            </a:fld>
            <a:endParaRPr lang="zh-CN" altLang="en-US" sz="12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1746"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31747" name="Rectangle 2"/>
          <p:cNvSpPr>
            <a:spLocks noTextEdit="1"/>
          </p:cNvSpPr>
          <p:nvPr>
            <p:ph type="sldImg"/>
          </p:nvPr>
        </p:nvSpPr>
        <p:spPr>
          <a:ln/>
        </p:spPr>
      </p:sp>
      <p:sp>
        <p:nvSpPr>
          <p:cNvPr id="31748"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3794"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33795" name="Rectangle 2"/>
          <p:cNvSpPr>
            <a:spLocks noTextEdit="1"/>
          </p:cNvSpPr>
          <p:nvPr>
            <p:ph type="sldImg"/>
          </p:nvPr>
        </p:nvSpPr>
        <p:spPr>
          <a:ln/>
        </p:spPr>
      </p:sp>
      <p:sp>
        <p:nvSpPr>
          <p:cNvPr id="33796"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5842"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35843" name="Rectangle 2"/>
          <p:cNvSpPr>
            <a:spLocks noTextEdit="1"/>
          </p:cNvSpPr>
          <p:nvPr>
            <p:ph type="sldImg"/>
          </p:nvPr>
        </p:nvSpPr>
        <p:spPr>
          <a:ln/>
        </p:spPr>
      </p:sp>
      <p:sp>
        <p:nvSpPr>
          <p:cNvPr id="35844"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7890"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37891" name="Rectangle 2"/>
          <p:cNvSpPr>
            <a:spLocks noTextEdit="1"/>
          </p:cNvSpPr>
          <p:nvPr>
            <p:ph type="sldImg"/>
          </p:nvPr>
        </p:nvSpPr>
        <p:spPr>
          <a:ln/>
        </p:spPr>
      </p:sp>
      <p:sp>
        <p:nvSpPr>
          <p:cNvPr id="37892"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39938"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39939" name="Rectangle 2"/>
          <p:cNvSpPr>
            <a:spLocks noTextEdit="1"/>
          </p:cNvSpPr>
          <p:nvPr>
            <p:ph type="sldImg"/>
          </p:nvPr>
        </p:nvSpPr>
        <p:spPr>
          <a:ln/>
        </p:spPr>
      </p:sp>
      <p:sp>
        <p:nvSpPr>
          <p:cNvPr id="39940"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1986"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41987" name="Rectangle 2"/>
          <p:cNvSpPr>
            <a:spLocks noTextEdit="1"/>
          </p:cNvSpPr>
          <p:nvPr>
            <p:ph type="sldImg"/>
          </p:nvPr>
        </p:nvSpPr>
        <p:spPr>
          <a:ln/>
        </p:spPr>
      </p:sp>
      <p:sp>
        <p:nvSpPr>
          <p:cNvPr id="41988"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4034"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44035" name="Rectangle 2"/>
          <p:cNvSpPr>
            <a:spLocks noTextEdit="1"/>
          </p:cNvSpPr>
          <p:nvPr>
            <p:ph type="sldImg"/>
          </p:nvPr>
        </p:nvSpPr>
        <p:spPr>
          <a:ln/>
        </p:spPr>
      </p:sp>
      <p:sp>
        <p:nvSpPr>
          <p:cNvPr id="44036"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6082"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46083" name="Rectangle 2"/>
          <p:cNvSpPr>
            <a:spLocks noTextEdit="1"/>
          </p:cNvSpPr>
          <p:nvPr>
            <p:ph type="sldImg"/>
          </p:nvPr>
        </p:nvSpPr>
        <p:spPr>
          <a:ln/>
        </p:spPr>
      </p:sp>
      <p:sp>
        <p:nvSpPr>
          <p:cNvPr id="46084"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48130"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48131" name="Rectangle 2"/>
          <p:cNvSpPr>
            <a:spLocks noTextEdit="1"/>
          </p:cNvSpPr>
          <p:nvPr>
            <p:ph type="sldImg"/>
          </p:nvPr>
        </p:nvSpPr>
        <p:spPr>
          <a:ln/>
        </p:spPr>
      </p:sp>
      <p:sp>
        <p:nvSpPr>
          <p:cNvPr id="48132"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218"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9219" name="Rectangle 2"/>
          <p:cNvSpPr>
            <a:spLocks noTextEdit="1"/>
          </p:cNvSpPr>
          <p:nvPr>
            <p:ph type="sldImg"/>
          </p:nvPr>
        </p:nvSpPr>
        <p:spPr>
          <a:ln/>
        </p:spPr>
      </p:sp>
      <p:sp>
        <p:nvSpPr>
          <p:cNvPr id="9220"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0178"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50179" name="Rectangle 2"/>
          <p:cNvSpPr>
            <a:spLocks noTextEdit="1"/>
          </p:cNvSpPr>
          <p:nvPr>
            <p:ph type="sldImg"/>
          </p:nvPr>
        </p:nvSpPr>
        <p:spPr>
          <a:ln/>
        </p:spPr>
      </p:sp>
      <p:sp>
        <p:nvSpPr>
          <p:cNvPr id="50180"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2226"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52227" name="Rectangle 2"/>
          <p:cNvSpPr>
            <a:spLocks noTextEdit="1"/>
          </p:cNvSpPr>
          <p:nvPr>
            <p:ph type="sldImg"/>
          </p:nvPr>
        </p:nvSpPr>
        <p:spPr>
          <a:ln/>
        </p:spPr>
      </p:sp>
      <p:sp>
        <p:nvSpPr>
          <p:cNvPr id="52228"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4274"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54275" name="Rectangle 2"/>
          <p:cNvSpPr>
            <a:spLocks noTextEdit="1"/>
          </p:cNvSpPr>
          <p:nvPr>
            <p:ph type="sldImg"/>
          </p:nvPr>
        </p:nvSpPr>
        <p:spPr>
          <a:ln/>
        </p:spPr>
      </p:sp>
      <p:sp>
        <p:nvSpPr>
          <p:cNvPr id="54276"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6322"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56323" name="Rectangle 2"/>
          <p:cNvSpPr>
            <a:spLocks noTextEdit="1"/>
          </p:cNvSpPr>
          <p:nvPr>
            <p:ph type="sldImg"/>
          </p:nvPr>
        </p:nvSpPr>
        <p:spPr>
          <a:ln/>
        </p:spPr>
      </p:sp>
      <p:sp>
        <p:nvSpPr>
          <p:cNvPr id="56324"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58370"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58371" name="Rectangle 2"/>
          <p:cNvSpPr>
            <a:spLocks noTextEdit="1"/>
          </p:cNvSpPr>
          <p:nvPr>
            <p:ph type="sldImg"/>
          </p:nvPr>
        </p:nvSpPr>
        <p:spPr>
          <a:ln/>
        </p:spPr>
      </p:sp>
      <p:sp>
        <p:nvSpPr>
          <p:cNvPr id="58372"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1442"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61443" name="Rectangle 2"/>
          <p:cNvSpPr>
            <a:spLocks noTextEdit="1"/>
          </p:cNvSpPr>
          <p:nvPr>
            <p:ph type="sldImg"/>
          </p:nvPr>
        </p:nvSpPr>
        <p:spPr>
          <a:ln/>
        </p:spPr>
      </p:sp>
      <p:sp>
        <p:nvSpPr>
          <p:cNvPr id="61444"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3490"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63491" name="Rectangle 2"/>
          <p:cNvSpPr>
            <a:spLocks noTextEdit="1"/>
          </p:cNvSpPr>
          <p:nvPr>
            <p:ph type="sldImg"/>
          </p:nvPr>
        </p:nvSpPr>
        <p:spPr>
          <a:ln/>
        </p:spPr>
      </p:sp>
      <p:sp>
        <p:nvSpPr>
          <p:cNvPr id="63492"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5538"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65539" name="Rectangle 2"/>
          <p:cNvSpPr>
            <a:spLocks noTextEdit="1"/>
          </p:cNvSpPr>
          <p:nvPr>
            <p:ph type="sldImg"/>
          </p:nvPr>
        </p:nvSpPr>
        <p:spPr>
          <a:ln/>
        </p:spPr>
      </p:sp>
      <p:sp>
        <p:nvSpPr>
          <p:cNvPr id="65540"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7586"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67587" name="Rectangle 2"/>
          <p:cNvSpPr>
            <a:spLocks noTextEdit="1"/>
          </p:cNvSpPr>
          <p:nvPr>
            <p:ph type="sldImg"/>
          </p:nvPr>
        </p:nvSpPr>
        <p:spPr>
          <a:ln/>
        </p:spPr>
      </p:sp>
      <p:sp>
        <p:nvSpPr>
          <p:cNvPr id="67588"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69634"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69635" name="Rectangle 2"/>
          <p:cNvSpPr>
            <a:spLocks noTextEdit="1"/>
          </p:cNvSpPr>
          <p:nvPr>
            <p:ph type="sldImg"/>
          </p:nvPr>
        </p:nvSpPr>
        <p:spPr>
          <a:ln/>
        </p:spPr>
      </p:sp>
      <p:sp>
        <p:nvSpPr>
          <p:cNvPr id="69636"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6"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11267" name="Rectangle 2"/>
          <p:cNvSpPr>
            <a:spLocks noTextEdit="1"/>
          </p:cNvSpPr>
          <p:nvPr>
            <p:ph type="sldImg"/>
          </p:nvPr>
        </p:nvSpPr>
        <p:spPr>
          <a:ln/>
        </p:spPr>
      </p:sp>
      <p:sp>
        <p:nvSpPr>
          <p:cNvPr id="11268"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1682"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71683" name="Rectangle 2"/>
          <p:cNvSpPr>
            <a:spLocks noTextEdit="1"/>
          </p:cNvSpPr>
          <p:nvPr>
            <p:ph type="sldImg"/>
          </p:nvPr>
        </p:nvSpPr>
        <p:spPr>
          <a:ln/>
        </p:spPr>
      </p:sp>
      <p:sp>
        <p:nvSpPr>
          <p:cNvPr id="71684"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3730"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73731" name="Rectangle 2"/>
          <p:cNvSpPr>
            <a:spLocks noTextEdit="1"/>
          </p:cNvSpPr>
          <p:nvPr>
            <p:ph type="sldImg"/>
          </p:nvPr>
        </p:nvSpPr>
        <p:spPr>
          <a:ln/>
        </p:spPr>
      </p:sp>
      <p:sp>
        <p:nvSpPr>
          <p:cNvPr id="73732"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5778"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75779" name="Rectangle 2"/>
          <p:cNvSpPr>
            <a:spLocks noTextEdit="1"/>
          </p:cNvSpPr>
          <p:nvPr>
            <p:ph type="sldImg"/>
          </p:nvPr>
        </p:nvSpPr>
        <p:spPr>
          <a:ln/>
        </p:spPr>
      </p:sp>
      <p:sp>
        <p:nvSpPr>
          <p:cNvPr id="75780"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77826"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77827" name="Rectangle 2"/>
          <p:cNvSpPr>
            <a:spLocks noTextEdit="1"/>
          </p:cNvSpPr>
          <p:nvPr>
            <p:ph type="sldImg"/>
          </p:nvPr>
        </p:nvSpPr>
        <p:spPr>
          <a:ln/>
        </p:spPr>
      </p:sp>
      <p:sp>
        <p:nvSpPr>
          <p:cNvPr id="77828"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1922"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81923" name="Rectangle 2"/>
          <p:cNvSpPr>
            <a:spLocks noTextEdit="1"/>
          </p:cNvSpPr>
          <p:nvPr>
            <p:ph type="sldImg"/>
          </p:nvPr>
        </p:nvSpPr>
        <p:spPr>
          <a:ln/>
        </p:spPr>
      </p:sp>
      <p:sp>
        <p:nvSpPr>
          <p:cNvPr id="81924"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3970"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83971" name="Rectangle 2"/>
          <p:cNvSpPr>
            <a:spLocks noTextEdit="1"/>
          </p:cNvSpPr>
          <p:nvPr>
            <p:ph type="sldImg"/>
          </p:nvPr>
        </p:nvSpPr>
        <p:spPr>
          <a:ln/>
        </p:spPr>
      </p:sp>
      <p:sp>
        <p:nvSpPr>
          <p:cNvPr id="83972"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6018"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86019" name="Rectangle 2"/>
          <p:cNvSpPr>
            <a:spLocks noTextEdit="1"/>
          </p:cNvSpPr>
          <p:nvPr>
            <p:ph type="sldImg"/>
          </p:nvPr>
        </p:nvSpPr>
        <p:spPr>
          <a:ln/>
        </p:spPr>
      </p:sp>
      <p:sp>
        <p:nvSpPr>
          <p:cNvPr id="86020"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88066"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88067" name="Rectangle 2"/>
          <p:cNvSpPr>
            <a:spLocks noTextEdit="1"/>
          </p:cNvSpPr>
          <p:nvPr>
            <p:ph type="sldImg"/>
          </p:nvPr>
        </p:nvSpPr>
        <p:spPr>
          <a:ln/>
        </p:spPr>
      </p:sp>
      <p:sp>
        <p:nvSpPr>
          <p:cNvPr id="88068"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0114"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90115" name="Rectangle 2"/>
          <p:cNvSpPr>
            <a:spLocks noTextEdit="1"/>
          </p:cNvSpPr>
          <p:nvPr>
            <p:ph type="sldImg"/>
          </p:nvPr>
        </p:nvSpPr>
        <p:spPr>
          <a:ln/>
        </p:spPr>
      </p:sp>
      <p:sp>
        <p:nvSpPr>
          <p:cNvPr id="90116"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2162"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92163" name="Rectangle 2"/>
          <p:cNvSpPr>
            <a:spLocks noTextEdit="1"/>
          </p:cNvSpPr>
          <p:nvPr>
            <p:ph type="sldImg"/>
          </p:nvPr>
        </p:nvSpPr>
        <p:spPr>
          <a:ln/>
        </p:spPr>
      </p:sp>
      <p:sp>
        <p:nvSpPr>
          <p:cNvPr id="92164"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4"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13315" name="Rectangle 2"/>
          <p:cNvSpPr>
            <a:spLocks noTextEdit="1"/>
          </p:cNvSpPr>
          <p:nvPr>
            <p:ph type="sldImg"/>
          </p:nvPr>
        </p:nvSpPr>
        <p:spPr>
          <a:ln/>
        </p:spPr>
      </p:sp>
      <p:sp>
        <p:nvSpPr>
          <p:cNvPr id="13316"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4210"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94211" name="Rectangle 2"/>
          <p:cNvSpPr>
            <a:spLocks noTextEdit="1"/>
          </p:cNvSpPr>
          <p:nvPr>
            <p:ph type="sldImg"/>
          </p:nvPr>
        </p:nvSpPr>
        <p:spPr>
          <a:ln/>
        </p:spPr>
      </p:sp>
      <p:sp>
        <p:nvSpPr>
          <p:cNvPr id="94212"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6258"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96259" name="Rectangle 2"/>
          <p:cNvSpPr>
            <a:spLocks noTextEdit="1"/>
          </p:cNvSpPr>
          <p:nvPr>
            <p:ph type="sldImg"/>
          </p:nvPr>
        </p:nvSpPr>
        <p:spPr>
          <a:ln/>
        </p:spPr>
      </p:sp>
      <p:sp>
        <p:nvSpPr>
          <p:cNvPr id="96260"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98306"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98307" name="Rectangle 2"/>
          <p:cNvSpPr>
            <a:spLocks noTextEdit="1"/>
          </p:cNvSpPr>
          <p:nvPr>
            <p:ph type="sldImg"/>
          </p:nvPr>
        </p:nvSpPr>
        <p:spPr>
          <a:ln/>
        </p:spPr>
      </p:sp>
      <p:sp>
        <p:nvSpPr>
          <p:cNvPr id="98308"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0354"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100355" name="Rectangle 2"/>
          <p:cNvSpPr>
            <a:spLocks noTextEdit="1"/>
          </p:cNvSpPr>
          <p:nvPr>
            <p:ph type="sldImg"/>
          </p:nvPr>
        </p:nvSpPr>
        <p:spPr>
          <a:ln/>
        </p:spPr>
      </p:sp>
      <p:sp>
        <p:nvSpPr>
          <p:cNvPr id="100356"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2402"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102403" name="Rectangle 2"/>
          <p:cNvSpPr>
            <a:spLocks noTextEdit="1"/>
          </p:cNvSpPr>
          <p:nvPr>
            <p:ph type="sldImg"/>
          </p:nvPr>
        </p:nvSpPr>
        <p:spPr>
          <a:ln/>
        </p:spPr>
      </p:sp>
      <p:sp>
        <p:nvSpPr>
          <p:cNvPr id="102404"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4450"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104451" name="Rectangle 2"/>
          <p:cNvSpPr>
            <a:spLocks noTextEdit="1"/>
          </p:cNvSpPr>
          <p:nvPr>
            <p:ph type="sldImg"/>
          </p:nvPr>
        </p:nvSpPr>
        <p:spPr>
          <a:ln/>
        </p:spPr>
      </p:sp>
      <p:sp>
        <p:nvSpPr>
          <p:cNvPr id="104452"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6498"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106499" name="Rectangle 2"/>
          <p:cNvSpPr>
            <a:spLocks noTextEdit="1"/>
          </p:cNvSpPr>
          <p:nvPr>
            <p:ph type="sldImg"/>
          </p:nvPr>
        </p:nvSpPr>
        <p:spPr>
          <a:ln/>
        </p:spPr>
      </p:sp>
      <p:sp>
        <p:nvSpPr>
          <p:cNvPr id="106500"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08546"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108547" name="Rectangle 2"/>
          <p:cNvSpPr>
            <a:spLocks noTextEdit="1"/>
          </p:cNvSpPr>
          <p:nvPr>
            <p:ph type="sldImg"/>
          </p:nvPr>
        </p:nvSpPr>
        <p:spPr>
          <a:ln/>
        </p:spPr>
      </p:sp>
      <p:sp>
        <p:nvSpPr>
          <p:cNvPr id="108548"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0594"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110595" name="Rectangle 2"/>
          <p:cNvSpPr>
            <a:spLocks noTextEdit="1"/>
          </p:cNvSpPr>
          <p:nvPr>
            <p:ph type="sldImg"/>
          </p:nvPr>
        </p:nvSpPr>
        <p:spPr>
          <a:ln/>
        </p:spPr>
      </p:sp>
      <p:sp>
        <p:nvSpPr>
          <p:cNvPr id="110596"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2642"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112643" name="Rectangle 2"/>
          <p:cNvSpPr>
            <a:spLocks noTextEdit="1"/>
          </p:cNvSpPr>
          <p:nvPr>
            <p:ph type="sldImg"/>
          </p:nvPr>
        </p:nvSpPr>
        <p:spPr>
          <a:ln/>
        </p:spPr>
      </p:sp>
      <p:sp>
        <p:nvSpPr>
          <p:cNvPr id="112644"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5362"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15363" name="Rectangle 2"/>
          <p:cNvSpPr>
            <a:spLocks noTextEdit="1"/>
          </p:cNvSpPr>
          <p:nvPr>
            <p:ph type="sldImg"/>
          </p:nvPr>
        </p:nvSpPr>
        <p:spPr>
          <a:ln/>
        </p:spPr>
      </p:sp>
      <p:sp>
        <p:nvSpPr>
          <p:cNvPr id="15364"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4690"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114691" name="Rectangle 2"/>
          <p:cNvSpPr>
            <a:spLocks noTextEdit="1"/>
          </p:cNvSpPr>
          <p:nvPr>
            <p:ph type="sldImg"/>
          </p:nvPr>
        </p:nvSpPr>
        <p:spPr>
          <a:ln/>
        </p:spPr>
      </p:sp>
      <p:sp>
        <p:nvSpPr>
          <p:cNvPr id="114692"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6738"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116739" name="Rectangle 2"/>
          <p:cNvSpPr>
            <a:spLocks noTextEdit="1"/>
          </p:cNvSpPr>
          <p:nvPr>
            <p:ph type="sldImg"/>
          </p:nvPr>
        </p:nvSpPr>
        <p:spPr>
          <a:ln/>
        </p:spPr>
      </p:sp>
      <p:sp>
        <p:nvSpPr>
          <p:cNvPr id="116740"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18786"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118787" name="Rectangle 2"/>
          <p:cNvSpPr>
            <a:spLocks noTextEdit="1"/>
          </p:cNvSpPr>
          <p:nvPr>
            <p:ph type="sldImg"/>
          </p:nvPr>
        </p:nvSpPr>
        <p:spPr>
          <a:ln/>
        </p:spPr>
      </p:sp>
      <p:sp>
        <p:nvSpPr>
          <p:cNvPr id="118788"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0834"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120835" name="Rectangle 2"/>
          <p:cNvSpPr>
            <a:spLocks noTextEdit="1"/>
          </p:cNvSpPr>
          <p:nvPr>
            <p:ph type="sldImg"/>
          </p:nvPr>
        </p:nvSpPr>
        <p:spPr>
          <a:ln/>
        </p:spPr>
      </p:sp>
      <p:sp>
        <p:nvSpPr>
          <p:cNvPr id="120836"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2882"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122883" name="Rectangle 2"/>
          <p:cNvSpPr>
            <a:spLocks noTextEdit="1"/>
          </p:cNvSpPr>
          <p:nvPr>
            <p:ph type="sldImg"/>
          </p:nvPr>
        </p:nvSpPr>
        <p:spPr>
          <a:ln/>
        </p:spPr>
      </p:sp>
      <p:sp>
        <p:nvSpPr>
          <p:cNvPr id="122884"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5954"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125955" name="Rectangle 2"/>
          <p:cNvSpPr>
            <a:spLocks noTextEdit="1"/>
          </p:cNvSpPr>
          <p:nvPr>
            <p:ph type="sldImg"/>
          </p:nvPr>
        </p:nvSpPr>
        <p:spPr>
          <a:ln/>
        </p:spPr>
      </p:sp>
      <p:sp>
        <p:nvSpPr>
          <p:cNvPr id="125956"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28002"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128003" name="Rectangle 2"/>
          <p:cNvSpPr>
            <a:spLocks noTextEdit="1"/>
          </p:cNvSpPr>
          <p:nvPr>
            <p:ph type="sldImg"/>
          </p:nvPr>
        </p:nvSpPr>
        <p:spPr>
          <a:ln/>
        </p:spPr>
      </p:sp>
      <p:sp>
        <p:nvSpPr>
          <p:cNvPr id="128004"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0050"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130051" name="Rectangle 2"/>
          <p:cNvSpPr>
            <a:spLocks noTextEdit="1"/>
          </p:cNvSpPr>
          <p:nvPr>
            <p:ph type="sldImg"/>
          </p:nvPr>
        </p:nvSpPr>
        <p:spPr>
          <a:ln/>
        </p:spPr>
      </p:sp>
      <p:sp>
        <p:nvSpPr>
          <p:cNvPr id="130052"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32098"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132099" name="Rectangle 2"/>
          <p:cNvSpPr>
            <a:spLocks noTextEdit="1"/>
          </p:cNvSpPr>
          <p:nvPr>
            <p:ph type="sldImg"/>
          </p:nvPr>
        </p:nvSpPr>
        <p:spPr>
          <a:ln/>
        </p:spPr>
      </p:sp>
      <p:sp>
        <p:nvSpPr>
          <p:cNvPr id="132100"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17410"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17411" name="Rectangle 2"/>
          <p:cNvSpPr>
            <a:spLocks noTextEdit="1"/>
          </p:cNvSpPr>
          <p:nvPr>
            <p:ph type="sldImg"/>
          </p:nvPr>
        </p:nvSpPr>
        <p:spPr>
          <a:ln/>
        </p:spPr>
      </p:sp>
      <p:sp>
        <p:nvSpPr>
          <p:cNvPr id="17412"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0482"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20483" name="Rectangle 2"/>
          <p:cNvSpPr>
            <a:spLocks noTextEdit="1"/>
          </p:cNvSpPr>
          <p:nvPr>
            <p:ph type="sldImg"/>
          </p:nvPr>
        </p:nvSpPr>
        <p:spPr>
          <a:ln/>
        </p:spPr>
      </p:sp>
      <p:sp>
        <p:nvSpPr>
          <p:cNvPr id="20484"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2530"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22531" name="Rectangle 2"/>
          <p:cNvSpPr>
            <a:spLocks noTextEdit="1"/>
          </p:cNvSpPr>
          <p:nvPr>
            <p:ph type="sldImg"/>
          </p:nvPr>
        </p:nvSpPr>
        <p:spPr>
          <a:ln/>
        </p:spPr>
      </p:sp>
      <p:sp>
        <p:nvSpPr>
          <p:cNvPr id="22532"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4578" name="Rectangle 7"/>
          <p:cNvSpPr txBox="1">
            <a:spLocks noGrp="1"/>
          </p:cNvSpPr>
          <p:nvPr>
            <p:ph type="sldNum" sz="quarter"/>
          </p:nvPr>
        </p:nvSpPr>
        <p:spPr>
          <a:xfrm>
            <a:off x="3886200" y="8686800"/>
            <a:ext cx="2971800" cy="457200"/>
          </a:xfrm>
          <a:prstGeom prst="rect">
            <a:avLst/>
          </a:prstGeom>
          <a:noFill/>
          <a:ln w="9525">
            <a:noFill/>
          </a:ln>
        </p:spPr>
        <p:txBody>
          <a:bodyPr anchor="b" anchorCtr="0"/>
          <a:p>
            <a:pPr lvl="0" algn="r" eaLnBrk="1" hangingPunct="1"/>
            <a:fld id="{9A0DB2DC-4C9A-4742-B13C-FB6460FD3503}" type="slidenum">
              <a:rPr lang="zh-CN" altLang="en-US" sz="1200" dirty="0"/>
            </a:fld>
            <a:endParaRPr lang="zh-CN" altLang="en-US" sz="1200" dirty="0"/>
          </a:p>
        </p:txBody>
      </p:sp>
      <p:sp>
        <p:nvSpPr>
          <p:cNvPr id="24579" name="Rectangle 2"/>
          <p:cNvSpPr>
            <a:spLocks noTextEdit="1"/>
          </p:cNvSpPr>
          <p:nvPr>
            <p:ph type="sldImg"/>
          </p:nvPr>
        </p:nvSpPr>
        <p:spPr>
          <a:ln/>
        </p:spPr>
      </p:sp>
      <p:sp>
        <p:nvSpPr>
          <p:cNvPr id="24580" name="Rectangle 3"/>
          <p:cNvSpPr>
            <a:spLocks noGrp="1"/>
          </p:cNvSpPr>
          <p:nvPr>
            <p:ph type="body" idx="1"/>
          </p:nvPr>
        </p:nvSpPr>
        <p:spPr>
          <a:ln/>
        </p:spPr>
        <p:txBody>
          <a:bodyPr wrap="square" lIns="91440" tIns="45720" rIns="91440" bIns="45720" anchor="t" anchorCtr="0"/>
          <a:p>
            <a:pPr lvl="0" eaLnBrk="1" hangingPunct="1"/>
            <a:endParaRPr lang="zh-CN" altLang="en-US" dirty="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showMasterSp="0">
  <p:cSld name="标题幻灯片">
    <p:bg>
      <p:bgPr>
        <a:gradFill rotWithShape="0">
          <a:gsLst>
            <a:gs pos="0">
              <a:schemeClr val="bg2"/>
            </a:gs>
            <a:gs pos="100000">
              <a:schemeClr val="bg1"/>
            </a:gs>
          </a:gsLst>
          <a:lin ang="0" scaled="1"/>
          <a:tileRect/>
        </a:gradFill>
        <a:effectLst/>
      </p:bgPr>
    </p:bg>
    <p:spTree>
      <p:nvGrpSpPr>
        <p:cNvPr id="1" name=""/>
        <p:cNvGrpSpPr/>
        <p:nvPr/>
      </p:nvGrpSpPr>
      <p:grpSpPr>
        <a:xfrm>
          <a:off x="0" y="0"/>
          <a:ext cx="0" cy="0"/>
          <a:chOff x="0" y="0"/>
          <a:chExt cx="0" cy="0"/>
        </a:xfrm>
      </p:grpSpPr>
      <p:sp>
        <p:nvSpPr>
          <p:cNvPr id="16" name="Rectangle 2"/>
          <p:cNvSpPr>
            <a:spLocks noChangeArrowheads="1"/>
          </p:cNvSpPr>
          <p:nvPr/>
        </p:nvSpPr>
        <p:spPr bwMode="auto">
          <a:xfrm>
            <a:off x="8809038" y="0"/>
            <a:ext cx="334963" cy="6858000"/>
          </a:xfrm>
          <a:prstGeom prst="rect">
            <a:avLst/>
          </a:prstGeom>
          <a:gradFill rotWithShape="0">
            <a:gsLst>
              <a:gs pos="0">
                <a:schemeClr val="accent2"/>
              </a:gs>
              <a:gs pos="50000">
                <a:schemeClr val="hlink"/>
              </a:gs>
              <a:gs pos="100000">
                <a:schemeClr val="accent2"/>
              </a:gs>
            </a:gsLst>
            <a:lin ang="0" scaled="1"/>
          </a:gradFill>
          <a:ln>
            <a:noFill/>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51" name="Freeform 3"/>
          <p:cNvSpPr/>
          <p:nvPr/>
        </p:nvSpPr>
        <p:spPr>
          <a:xfrm>
            <a:off x="-9525" y="4489450"/>
            <a:ext cx="5754688" cy="2368550"/>
          </a:xfrm>
          <a:custGeom>
            <a:avLst/>
            <a:gdLst/>
            <a:ahLst/>
            <a:cxnLst>
              <a:cxn ang="0">
                <a:pos x="0" y="2147483646"/>
              </a:cxn>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Lst>
            <a:pathLst>
              <a:path w="3625" h="1492">
                <a:moveTo>
                  <a:pt x="0" y="1491"/>
                </a:moveTo>
                <a:lnTo>
                  <a:pt x="0" y="0"/>
                </a:lnTo>
                <a:lnTo>
                  <a:pt x="171" y="3"/>
                </a:lnTo>
                <a:lnTo>
                  <a:pt x="355" y="9"/>
                </a:lnTo>
                <a:lnTo>
                  <a:pt x="499" y="21"/>
                </a:lnTo>
                <a:lnTo>
                  <a:pt x="650" y="36"/>
                </a:lnTo>
                <a:lnTo>
                  <a:pt x="809" y="54"/>
                </a:lnTo>
                <a:lnTo>
                  <a:pt x="957" y="78"/>
                </a:lnTo>
                <a:lnTo>
                  <a:pt x="1119" y="105"/>
                </a:lnTo>
                <a:lnTo>
                  <a:pt x="1261" y="133"/>
                </a:lnTo>
                <a:lnTo>
                  <a:pt x="1441" y="175"/>
                </a:lnTo>
                <a:lnTo>
                  <a:pt x="1598" y="217"/>
                </a:lnTo>
                <a:lnTo>
                  <a:pt x="1763" y="269"/>
                </a:lnTo>
                <a:lnTo>
                  <a:pt x="1887" y="308"/>
                </a:lnTo>
                <a:lnTo>
                  <a:pt x="2085" y="384"/>
                </a:lnTo>
                <a:lnTo>
                  <a:pt x="2230" y="444"/>
                </a:lnTo>
                <a:lnTo>
                  <a:pt x="2456" y="547"/>
                </a:lnTo>
                <a:lnTo>
                  <a:pt x="2666" y="662"/>
                </a:lnTo>
                <a:lnTo>
                  <a:pt x="2859" y="786"/>
                </a:lnTo>
                <a:lnTo>
                  <a:pt x="3046" y="920"/>
                </a:lnTo>
                <a:lnTo>
                  <a:pt x="3193" y="1038"/>
                </a:lnTo>
                <a:lnTo>
                  <a:pt x="3332" y="1168"/>
                </a:lnTo>
                <a:lnTo>
                  <a:pt x="3440" y="1280"/>
                </a:lnTo>
                <a:lnTo>
                  <a:pt x="3524" y="1380"/>
                </a:lnTo>
                <a:lnTo>
                  <a:pt x="3624" y="1491"/>
                </a:lnTo>
                <a:lnTo>
                  <a:pt x="3608" y="1491"/>
                </a:lnTo>
                <a:lnTo>
                  <a:pt x="0" y="1491"/>
                </a:lnTo>
              </a:path>
            </a:pathLst>
          </a:custGeom>
          <a:gradFill rotWithShape="0">
            <a:gsLst>
              <a:gs pos="0">
                <a:schemeClr val="bg2">
                  <a:alpha val="100000"/>
                </a:schemeClr>
              </a:gs>
              <a:gs pos="100000">
                <a:schemeClr val="bg1">
                  <a:alpha val="100000"/>
                </a:schemeClr>
              </a:gs>
            </a:gsLst>
            <a:lin ang="5400000" scaled="1"/>
            <a:tileRect/>
          </a:gradFill>
          <a:ln w="9525">
            <a:noFill/>
          </a:ln>
        </p:spPr>
        <p:txBody>
          <a:bodyPr/>
          <a:p>
            <a:endParaRPr lang="zh-CN" altLang="en-US"/>
          </a:p>
        </p:txBody>
      </p:sp>
      <p:sp>
        <p:nvSpPr>
          <p:cNvPr id="2052" name="Freeform 4"/>
          <p:cNvSpPr/>
          <p:nvPr/>
        </p:nvSpPr>
        <p:spPr>
          <a:xfrm>
            <a:off x="0" y="3817938"/>
            <a:ext cx="8164513" cy="301942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0"/>
              </a:cxn>
              <a:cxn ang="0">
                <a:pos x="0" y="2147483646"/>
              </a:cxn>
              <a:cxn ang="0">
                <a:pos x="0"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5143" h="1902">
                <a:moveTo>
                  <a:pt x="2718" y="405"/>
                </a:moveTo>
                <a:lnTo>
                  <a:pt x="2466" y="333"/>
                </a:lnTo>
                <a:lnTo>
                  <a:pt x="2202" y="261"/>
                </a:lnTo>
                <a:lnTo>
                  <a:pt x="1929" y="198"/>
                </a:lnTo>
                <a:lnTo>
                  <a:pt x="1695" y="153"/>
                </a:lnTo>
                <a:lnTo>
                  <a:pt x="1434" y="111"/>
                </a:lnTo>
                <a:lnTo>
                  <a:pt x="1188" y="75"/>
                </a:lnTo>
                <a:lnTo>
                  <a:pt x="957" y="48"/>
                </a:lnTo>
                <a:lnTo>
                  <a:pt x="747" y="30"/>
                </a:lnTo>
                <a:lnTo>
                  <a:pt x="501" y="15"/>
                </a:lnTo>
                <a:lnTo>
                  <a:pt x="246" y="3"/>
                </a:lnTo>
                <a:lnTo>
                  <a:pt x="0" y="0"/>
                </a:lnTo>
                <a:lnTo>
                  <a:pt x="0" y="275"/>
                </a:lnTo>
                <a:lnTo>
                  <a:pt x="0" y="345"/>
                </a:lnTo>
                <a:lnTo>
                  <a:pt x="0" y="275"/>
                </a:lnTo>
                <a:lnTo>
                  <a:pt x="0" y="342"/>
                </a:lnTo>
                <a:lnTo>
                  <a:pt x="339" y="351"/>
                </a:lnTo>
                <a:lnTo>
                  <a:pt x="606" y="372"/>
                </a:lnTo>
                <a:lnTo>
                  <a:pt x="852" y="399"/>
                </a:lnTo>
                <a:lnTo>
                  <a:pt x="1068" y="435"/>
                </a:lnTo>
                <a:lnTo>
                  <a:pt x="1275" y="474"/>
                </a:lnTo>
                <a:lnTo>
                  <a:pt x="1545" y="540"/>
                </a:lnTo>
                <a:lnTo>
                  <a:pt x="1761" y="603"/>
                </a:lnTo>
                <a:lnTo>
                  <a:pt x="1971" y="678"/>
                </a:lnTo>
                <a:lnTo>
                  <a:pt x="2166" y="747"/>
                </a:lnTo>
                <a:lnTo>
                  <a:pt x="2397" y="852"/>
                </a:lnTo>
                <a:lnTo>
                  <a:pt x="2613" y="960"/>
                </a:lnTo>
                <a:lnTo>
                  <a:pt x="2832" y="1095"/>
                </a:lnTo>
                <a:lnTo>
                  <a:pt x="3012" y="1212"/>
                </a:lnTo>
                <a:lnTo>
                  <a:pt x="3186" y="1347"/>
                </a:lnTo>
                <a:lnTo>
                  <a:pt x="3351" y="1497"/>
                </a:lnTo>
                <a:lnTo>
                  <a:pt x="3480" y="1629"/>
                </a:lnTo>
                <a:lnTo>
                  <a:pt x="3612" y="1785"/>
                </a:lnTo>
                <a:lnTo>
                  <a:pt x="3699" y="1901"/>
                </a:lnTo>
                <a:lnTo>
                  <a:pt x="5142" y="1901"/>
                </a:lnTo>
                <a:lnTo>
                  <a:pt x="5076" y="1827"/>
                </a:lnTo>
                <a:lnTo>
                  <a:pt x="4968" y="1707"/>
                </a:lnTo>
                <a:lnTo>
                  <a:pt x="4797" y="1539"/>
                </a:lnTo>
                <a:lnTo>
                  <a:pt x="4617" y="1383"/>
                </a:lnTo>
                <a:lnTo>
                  <a:pt x="4410" y="1221"/>
                </a:lnTo>
                <a:lnTo>
                  <a:pt x="4185" y="1071"/>
                </a:lnTo>
                <a:lnTo>
                  <a:pt x="3960" y="939"/>
                </a:lnTo>
                <a:lnTo>
                  <a:pt x="3708" y="801"/>
                </a:lnTo>
                <a:lnTo>
                  <a:pt x="3492" y="702"/>
                </a:lnTo>
                <a:lnTo>
                  <a:pt x="3231" y="588"/>
                </a:lnTo>
                <a:lnTo>
                  <a:pt x="2964" y="489"/>
                </a:lnTo>
                <a:lnTo>
                  <a:pt x="2718" y="405"/>
                </a:lnTo>
              </a:path>
            </a:pathLst>
          </a:custGeom>
          <a:gradFill rotWithShape="0">
            <a:gsLst>
              <a:gs pos="0">
                <a:schemeClr val="accent2">
                  <a:alpha val="100000"/>
                </a:schemeClr>
              </a:gs>
              <a:gs pos="100000">
                <a:schemeClr val="bg1">
                  <a:alpha val="100000"/>
                </a:schemeClr>
              </a:gs>
            </a:gsLst>
            <a:lin ang="0" scaled="1"/>
            <a:tileRect/>
          </a:gradFill>
          <a:ln w="9525">
            <a:noFill/>
          </a:ln>
        </p:spPr>
        <p:txBody>
          <a:bodyPr/>
          <a:p>
            <a:endParaRPr lang="zh-CN" altLang="en-US"/>
          </a:p>
        </p:txBody>
      </p:sp>
      <p:sp>
        <p:nvSpPr>
          <p:cNvPr id="2053" name="Freeform 5"/>
          <p:cNvSpPr/>
          <p:nvPr/>
        </p:nvSpPr>
        <p:spPr>
          <a:xfrm>
            <a:off x="0" y="3146425"/>
            <a:ext cx="9144000" cy="3690938"/>
          </a:xfrm>
          <a:custGeom>
            <a:avLst/>
            <a:gdLst/>
            <a:ahLst/>
            <a:cxnLst>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0"/>
              </a:cxn>
            </a:cxnLst>
            <a:pathLst>
              <a:path w="5760" h="2325">
                <a:moveTo>
                  <a:pt x="0" y="0"/>
                </a:moveTo>
                <a:lnTo>
                  <a:pt x="0" y="339"/>
                </a:lnTo>
                <a:lnTo>
                  <a:pt x="558" y="357"/>
                </a:lnTo>
                <a:lnTo>
                  <a:pt x="807" y="375"/>
                </a:lnTo>
                <a:lnTo>
                  <a:pt x="1056" y="399"/>
                </a:lnTo>
                <a:lnTo>
                  <a:pt x="1272" y="426"/>
                </a:lnTo>
                <a:lnTo>
                  <a:pt x="1539" y="465"/>
                </a:lnTo>
                <a:lnTo>
                  <a:pt x="1791" y="510"/>
                </a:lnTo>
                <a:lnTo>
                  <a:pt x="2076" y="570"/>
                </a:lnTo>
                <a:lnTo>
                  <a:pt x="2334" y="630"/>
                </a:lnTo>
                <a:lnTo>
                  <a:pt x="2544" y="687"/>
                </a:lnTo>
                <a:lnTo>
                  <a:pt x="2775" y="759"/>
                </a:lnTo>
                <a:lnTo>
                  <a:pt x="3003" y="837"/>
                </a:lnTo>
                <a:lnTo>
                  <a:pt x="3231" y="924"/>
                </a:lnTo>
                <a:lnTo>
                  <a:pt x="3438" y="1005"/>
                </a:lnTo>
                <a:lnTo>
                  <a:pt x="3663" y="1110"/>
                </a:lnTo>
                <a:lnTo>
                  <a:pt x="3903" y="1233"/>
                </a:lnTo>
                <a:lnTo>
                  <a:pt x="4149" y="1374"/>
                </a:lnTo>
                <a:lnTo>
                  <a:pt x="4353" y="1506"/>
                </a:lnTo>
                <a:lnTo>
                  <a:pt x="4491" y="1602"/>
                </a:lnTo>
                <a:lnTo>
                  <a:pt x="4668" y="1740"/>
                </a:lnTo>
                <a:lnTo>
                  <a:pt x="4824" y="1875"/>
                </a:lnTo>
                <a:lnTo>
                  <a:pt x="4968" y="2016"/>
                </a:lnTo>
                <a:lnTo>
                  <a:pt x="5100" y="2154"/>
                </a:lnTo>
                <a:lnTo>
                  <a:pt x="5238" y="2324"/>
                </a:lnTo>
                <a:lnTo>
                  <a:pt x="5759" y="2324"/>
                </a:lnTo>
                <a:lnTo>
                  <a:pt x="5759" y="1245"/>
                </a:lnTo>
                <a:lnTo>
                  <a:pt x="5580" y="1119"/>
                </a:lnTo>
                <a:lnTo>
                  <a:pt x="5400" y="1020"/>
                </a:lnTo>
                <a:lnTo>
                  <a:pt x="5205" y="918"/>
                </a:lnTo>
                <a:lnTo>
                  <a:pt x="5031" y="837"/>
                </a:lnTo>
                <a:lnTo>
                  <a:pt x="4866" y="771"/>
                </a:lnTo>
                <a:lnTo>
                  <a:pt x="4710" y="711"/>
                </a:lnTo>
                <a:lnTo>
                  <a:pt x="4545" y="651"/>
                </a:lnTo>
                <a:lnTo>
                  <a:pt x="4386" y="600"/>
                </a:lnTo>
                <a:lnTo>
                  <a:pt x="4248" y="552"/>
                </a:lnTo>
                <a:lnTo>
                  <a:pt x="3993" y="483"/>
                </a:lnTo>
                <a:lnTo>
                  <a:pt x="3777" y="423"/>
                </a:lnTo>
                <a:lnTo>
                  <a:pt x="3564" y="375"/>
                </a:lnTo>
                <a:lnTo>
                  <a:pt x="3282" y="312"/>
                </a:lnTo>
                <a:lnTo>
                  <a:pt x="3003" y="261"/>
                </a:lnTo>
                <a:lnTo>
                  <a:pt x="2733" y="213"/>
                </a:lnTo>
                <a:lnTo>
                  <a:pt x="2451" y="171"/>
                </a:lnTo>
                <a:lnTo>
                  <a:pt x="2211" y="138"/>
                </a:lnTo>
                <a:lnTo>
                  <a:pt x="1974" y="108"/>
                </a:lnTo>
                <a:lnTo>
                  <a:pt x="1665" y="81"/>
                </a:lnTo>
                <a:lnTo>
                  <a:pt x="1437" y="60"/>
                </a:lnTo>
                <a:lnTo>
                  <a:pt x="1125" y="36"/>
                </a:lnTo>
                <a:lnTo>
                  <a:pt x="828" y="21"/>
                </a:lnTo>
                <a:lnTo>
                  <a:pt x="558" y="12"/>
                </a:lnTo>
                <a:lnTo>
                  <a:pt x="282" y="3"/>
                </a:lnTo>
                <a:lnTo>
                  <a:pt x="0" y="0"/>
                </a:lnTo>
              </a:path>
            </a:pathLst>
          </a:custGeom>
          <a:gradFill rotWithShape="0">
            <a:gsLst>
              <a:gs pos="0">
                <a:schemeClr val="accent2">
                  <a:alpha val="100000"/>
                </a:schemeClr>
              </a:gs>
              <a:gs pos="100000">
                <a:schemeClr val="bg1">
                  <a:alpha val="100000"/>
                </a:schemeClr>
              </a:gs>
            </a:gsLst>
            <a:lin ang="0" scaled="1"/>
            <a:tileRect/>
          </a:gradFill>
          <a:ln w="9525">
            <a:noFill/>
          </a:ln>
        </p:spPr>
        <p:txBody>
          <a:bodyPr/>
          <a:p>
            <a:endParaRPr lang="zh-CN" altLang="en-US"/>
          </a:p>
        </p:txBody>
      </p:sp>
      <p:sp>
        <p:nvSpPr>
          <p:cNvPr id="2054" name="Freeform 6"/>
          <p:cNvSpPr/>
          <p:nvPr/>
        </p:nvSpPr>
        <p:spPr>
          <a:xfrm>
            <a:off x="0" y="2460625"/>
            <a:ext cx="9144000" cy="2497138"/>
          </a:xfrm>
          <a:custGeom>
            <a:avLst/>
            <a:gdLst/>
            <a:ahLst/>
            <a:cxnLst>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0" y="0"/>
              </a:cxn>
            </a:cxnLst>
            <a:pathLst>
              <a:path w="5760" h="1573">
                <a:moveTo>
                  <a:pt x="0" y="0"/>
                </a:moveTo>
                <a:lnTo>
                  <a:pt x="0" y="351"/>
                </a:lnTo>
                <a:lnTo>
                  <a:pt x="282" y="357"/>
                </a:lnTo>
                <a:lnTo>
                  <a:pt x="627" y="363"/>
                </a:lnTo>
                <a:lnTo>
                  <a:pt x="960" y="375"/>
                </a:lnTo>
                <a:lnTo>
                  <a:pt x="1218" y="393"/>
                </a:lnTo>
                <a:lnTo>
                  <a:pt x="1470" y="411"/>
                </a:lnTo>
                <a:lnTo>
                  <a:pt x="1746" y="435"/>
                </a:lnTo>
                <a:lnTo>
                  <a:pt x="2022" y="462"/>
                </a:lnTo>
                <a:lnTo>
                  <a:pt x="2340" y="504"/>
                </a:lnTo>
                <a:lnTo>
                  <a:pt x="2664" y="549"/>
                </a:lnTo>
                <a:lnTo>
                  <a:pt x="2952" y="597"/>
                </a:lnTo>
                <a:lnTo>
                  <a:pt x="3225" y="648"/>
                </a:lnTo>
                <a:lnTo>
                  <a:pt x="3513" y="708"/>
                </a:lnTo>
                <a:lnTo>
                  <a:pt x="3693" y="750"/>
                </a:lnTo>
                <a:lnTo>
                  <a:pt x="3936" y="810"/>
                </a:lnTo>
                <a:lnTo>
                  <a:pt x="4095" y="855"/>
                </a:lnTo>
                <a:lnTo>
                  <a:pt x="4281" y="909"/>
                </a:lnTo>
                <a:lnTo>
                  <a:pt x="4503" y="981"/>
                </a:lnTo>
                <a:lnTo>
                  <a:pt x="4704" y="1053"/>
                </a:lnTo>
                <a:lnTo>
                  <a:pt x="4911" y="1131"/>
                </a:lnTo>
                <a:lnTo>
                  <a:pt x="5073" y="1197"/>
                </a:lnTo>
                <a:lnTo>
                  <a:pt x="5256" y="1281"/>
                </a:lnTo>
                <a:lnTo>
                  <a:pt x="5475" y="1401"/>
                </a:lnTo>
                <a:lnTo>
                  <a:pt x="5628" y="1482"/>
                </a:lnTo>
                <a:lnTo>
                  <a:pt x="5759" y="1572"/>
                </a:lnTo>
                <a:lnTo>
                  <a:pt x="5759" y="633"/>
                </a:lnTo>
                <a:lnTo>
                  <a:pt x="5493" y="570"/>
                </a:lnTo>
                <a:lnTo>
                  <a:pt x="5214" y="501"/>
                </a:lnTo>
                <a:lnTo>
                  <a:pt x="4950" y="444"/>
                </a:lnTo>
                <a:lnTo>
                  <a:pt x="4701" y="396"/>
                </a:lnTo>
                <a:lnTo>
                  <a:pt x="4425" y="348"/>
                </a:lnTo>
                <a:lnTo>
                  <a:pt x="4110" y="294"/>
                </a:lnTo>
                <a:lnTo>
                  <a:pt x="3813" y="252"/>
                </a:lnTo>
                <a:lnTo>
                  <a:pt x="3549" y="213"/>
                </a:lnTo>
                <a:lnTo>
                  <a:pt x="3261" y="183"/>
                </a:lnTo>
                <a:lnTo>
                  <a:pt x="3015" y="153"/>
                </a:lnTo>
                <a:lnTo>
                  <a:pt x="2757" y="129"/>
                </a:lnTo>
                <a:lnTo>
                  <a:pt x="2520" y="105"/>
                </a:lnTo>
                <a:lnTo>
                  <a:pt x="2301" y="87"/>
                </a:lnTo>
                <a:lnTo>
                  <a:pt x="2013" y="66"/>
                </a:lnTo>
                <a:lnTo>
                  <a:pt x="1731" y="48"/>
                </a:lnTo>
                <a:lnTo>
                  <a:pt x="1524" y="39"/>
                </a:lnTo>
                <a:lnTo>
                  <a:pt x="1260" y="27"/>
                </a:lnTo>
                <a:lnTo>
                  <a:pt x="966" y="15"/>
                </a:lnTo>
                <a:lnTo>
                  <a:pt x="714" y="12"/>
                </a:lnTo>
                <a:lnTo>
                  <a:pt x="510" y="6"/>
                </a:lnTo>
                <a:lnTo>
                  <a:pt x="243" y="0"/>
                </a:lnTo>
                <a:lnTo>
                  <a:pt x="0" y="0"/>
                </a:lnTo>
              </a:path>
            </a:pathLst>
          </a:custGeom>
          <a:gradFill rotWithShape="0">
            <a:gsLst>
              <a:gs pos="0">
                <a:schemeClr val="accent2">
                  <a:alpha val="100000"/>
                </a:schemeClr>
              </a:gs>
              <a:gs pos="100000">
                <a:schemeClr val="bg1">
                  <a:alpha val="100000"/>
                </a:schemeClr>
              </a:gs>
            </a:gsLst>
            <a:lin ang="0" scaled="1"/>
            <a:tileRect/>
          </a:gradFill>
          <a:ln w="9525">
            <a:noFill/>
          </a:ln>
        </p:spPr>
        <p:txBody>
          <a:bodyPr/>
          <a:p>
            <a:endParaRPr lang="zh-CN" altLang="en-US"/>
          </a:p>
        </p:txBody>
      </p:sp>
      <p:sp>
        <p:nvSpPr>
          <p:cNvPr id="2055" name="Freeform 7"/>
          <p:cNvSpPr/>
          <p:nvPr/>
        </p:nvSpPr>
        <p:spPr>
          <a:xfrm>
            <a:off x="0" y="1793875"/>
            <a:ext cx="9144000" cy="1539875"/>
          </a:xfrm>
          <a:custGeom>
            <a:avLst/>
            <a:gdLst/>
            <a:ahLst/>
            <a:cxnLst>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0" y="0"/>
              </a:cxn>
            </a:cxnLst>
            <a:pathLst>
              <a:path w="5760" h="970">
                <a:moveTo>
                  <a:pt x="0" y="0"/>
                </a:moveTo>
                <a:lnTo>
                  <a:pt x="0" y="339"/>
                </a:lnTo>
                <a:lnTo>
                  <a:pt x="318" y="342"/>
                </a:lnTo>
                <a:lnTo>
                  <a:pt x="591" y="348"/>
                </a:lnTo>
                <a:lnTo>
                  <a:pt x="846" y="354"/>
                </a:lnTo>
                <a:lnTo>
                  <a:pt x="1074" y="360"/>
                </a:lnTo>
                <a:lnTo>
                  <a:pt x="1314" y="366"/>
                </a:lnTo>
                <a:lnTo>
                  <a:pt x="1599" y="381"/>
                </a:lnTo>
                <a:lnTo>
                  <a:pt x="1911" y="399"/>
                </a:lnTo>
                <a:lnTo>
                  <a:pt x="2241" y="420"/>
                </a:lnTo>
                <a:lnTo>
                  <a:pt x="2619" y="453"/>
                </a:lnTo>
                <a:lnTo>
                  <a:pt x="2889" y="477"/>
                </a:lnTo>
                <a:lnTo>
                  <a:pt x="3177" y="507"/>
                </a:lnTo>
                <a:lnTo>
                  <a:pt x="3498" y="543"/>
                </a:lnTo>
                <a:lnTo>
                  <a:pt x="3813" y="585"/>
                </a:lnTo>
                <a:lnTo>
                  <a:pt x="4044" y="618"/>
                </a:lnTo>
                <a:lnTo>
                  <a:pt x="4365" y="669"/>
                </a:lnTo>
                <a:lnTo>
                  <a:pt x="4683" y="726"/>
                </a:lnTo>
                <a:lnTo>
                  <a:pt x="4980" y="786"/>
                </a:lnTo>
                <a:lnTo>
                  <a:pt x="5268" y="846"/>
                </a:lnTo>
                <a:lnTo>
                  <a:pt x="5646" y="942"/>
                </a:lnTo>
                <a:lnTo>
                  <a:pt x="5759" y="969"/>
                </a:lnTo>
                <a:lnTo>
                  <a:pt x="5759" y="0"/>
                </a:lnTo>
                <a:lnTo>
                  <a:pt x="0" y="0"/>
                </a:lnTo>
              </a:path>
            </a:pathLst>
          </a:custGeom>
          <a:gradFill rotWithShape="0">
            <a:gsLst>
              <a:gs pos="0">
                <a:schemeClr val="accent2">
                  <a:alpha val="100000"/>
                </a:schemeClr>
              </a:gs>
              <a:gs pos="100000">
                <a:schemeClr val="bg1">
                  <a:alpha val="100000"/>
                </a:schemeClr>
              </a:gs>
            </a:gsLst>
            <a:lin ang="0" scaled="1"/>
            <a:tileRect/>
          </a:gradFill>
          <a:ln w="9525">
            <a:noFill/>
          </a:ln>
        </p:spPr>
        <p:txBody>
          <a:bodyPr/>
          <a:p>
            <a:endParaRPr lang="zh-CN" altLang="en-US"/>
          </a:p>
        </p:txBody>
      </p:sp>
      <p:sp>
        <p:nvSpPr>
          <p:cNvPr id="2056" name="Freeform 8"/>
          <p:cNvSpPr/>
          <p:nvPr/>
        </p:nvSpPr>
        <p:spPr>
          <a:xfrm>
            <a:off x="0" y="-20637"/>
            <a:ext cx="9144000" cy="1682750"/>
          </a:xfrm>
          <a:custGeom>
            <a:avLst/>
            <a:gdLst/>
            <a:ahLst/>
            <a:cxnLst>
              <a:cxn ang="0">
                <a:pos x="0" y="2147483646"/>
              </a:cxn>
              <a:cxn ang="0">
                <a:pos x="0"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Lst>
            <a:pathLst>
              <a:path w="5760" h="1060">
                <a:moveTo>
                  <a:pt x="0" y="753"/>
                </a:moveTo>
                <a:lnTo>
                  <a:pt x="0" y="1059"/>
                </a:lnTo>
                <a:lnTo>
                  <a:pt x="5759" y="1059"/>
                </a:lnTo>
                <a:lnTo>
                  <a:pt x="5759" y="0"/>
                </a:lnTo>
                <a:lnTo>
                  <a:pt x="5430" y="0"/>
                </a:lnTo>
                <a:lnTo>
                  <a:pt x="5298" y="84"/>
                </a:lnTo>
                <a:lnTo>
                  <a:pt x="5136" y="159"/>
                </a:lnTo>
                <a:lnTo>
                  <a:pt x="4968" y="222"/>
                </a:lnTo>
                <a:lnTo>
                  <a:pt x="4812" y="267"/>
                </a:lnTo>
                <a:lnTo>
                  <a:pt x="4626" y="324"/>
                </a:lnTo>
                <a:lnTo>
                  <a:pt x="4440" y="366"/>
                </a:lnTo>
                <a:lnTo>
                  <a:pt x="4230" y="414"/>
                </a:lnTo>
                <a:lnTo>
                  <a:pt x="3939" y="468"/>
                </a:lnTo>
                <a:lnTo>
                  <a:pt x="3711" y="504"/>
                </a:lnTo>
                <a:lnTo>
                  <a:pt x="3441" y="543"/>
                </a:lnTo>
                <a:lnTo>
                  <a:pt x="3189" y="579"/>
                </a:lnTo>
                <a:lnTo>
                  <a:pt x="2925" y="606"/>
                </a:lnTo>
                <a:lnTo>
                  <a:pt x="2679" y="633"/>
                </a:lnTo>
                <a:lnTo>
                  <a:pt x="2418" y="654"/>
                </a:lnTo>
                <a:lnTo>
                  <a:pt x="2142" y="675"/>
                </a:lnTo>
                <a:lnTo>
                  <a:pt x="1896" y="693"/>
                </a:lnTo>
                <a:lnTo>
                  <a:pt x="1647" y="708"/>
                </a:lnTo>
                <a:lnTo>
                  <a:pt x="1404" y="720"/>
                </a:lnTo>
                <a:lnTo>
                  <a:pt x="1170" y="732"/>
                </a:lnTo>
                <a:lnTo>
                  <a:pt x="906" y="738"/>
                </a:lnTo>
                <a:lnTo>
                  <a:pt x="534" y="747"/>
                </a:lnTo>
                <a:lnTo>
                  <a:pt x="201" y="753"/>
                </a:lnTo>
                <a:lnTo>
                  <a:pt x="0" y="753"/>
                </a:lnTo>
              </a:path>
            </a:pathLst>
          </a:custGeom>
          <a:gradFill rotWithShape="0">
            <a:gsLst>
              <a:gs pos="0">
                <a:schemeClr val="accent2">
                  <a:alpha val="100000"/>
                </a:schemeClr>
              </a:gs>
              <a:gs pos="100000">
                <a:schemeClr val="bg1">
                  <a:alpha val="100000"/>
                </a:schemeClr>
              </a:gs>
            </a:gsLst>
            <a:lin ang="0" scaled="1"/>
            <a:tileRect/>
          </a:gradFill>
          <a:ln w="9525">
            <a:noFill/>
          </a:ln>
        </p:spPr>
        <p:txBody>
          <a:bodyPr/>
          <a:p>
            <a:endParaRPr lang="zh-CN" altLang="en-US"/>
          </a:p>
        </p:txBody>
      </p:sp>
      <p:sp>
        <p:nvSpPr>
          <p:cNvPr id="2057" name="Freeform 9"/>
          <p:cNvSpPr/>
          <p:nvPr/>
        </p:nvSpPr>
        <p:spPr>
          <a:xfrm>
            <a:off x="0" y="-20637"/>
            <a:ext cx="8388350" cy="1068387"/>
          </a:xfrm>
          <a:custGeom>
            <a:avLst/>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Lst>
            <a:pathLst>
              <a:path w="5284" h="673">
                <a:moveTo>
                  <a:pt x="0" y="366"/>
                </a:moveTo>
                <a:lnTo>
                  <a:pt x="0" y="672"/>
                </a:lnTo>
                <a:lnTo>
                  <a:pt x="303" y="672"/>
                </a:lnTo>
                <a:lnTo>
                  <a:pt x="723" y="663"/>
                </a:lnTo>
                <a:lnTo>
                  <a:pt x="1020" y="654"/>
                </a:lnTo>
                <a:lnTo>
                  <a:pt x="1302" y="642"/>
                </a:lnTo>
                <a:lnTo>
                  <a:pt x="1554" y="630"/>
                </a:lnTo>
                <a:lnTo>
                  <a:pt x="1779" y="615"/>
                </a:lnTo>
                <a:lnTo>
                  <a:pt x="1962" y="606"/>
                </a:lnTo>
                <a:lnTo>
                  <a:pt x="2193" y="588"/>
                </a:lnTo>
                <a:lnTo>
                  <a:pt x="2448" y="570"/>
                </a:lnTo>
                <a:lnTo>
                  <a:pt x="2700" y="546"/>
                </a:lnTo>
                <a:lnTo>
                  <a:pt x="2904" y="528"/>
                </a:lnTo>
                <a:lnTo>
                  <a:pt x="3138" y="498"/>
                </a:lnTo>
                <a:lnTo>
                  <a:pt x="3324" y="474"/>
                </a:lnTo>
                <a:lnTo>
                  <a:pt x="3534" y="447"/>
                </a:lnTo>
                <a:lnTo>
                  <a:pt x="3735" y="420"/>
                </a:lnTo>
                <a:lnTo>
                  <a:pt x="3933" y="384"/>
                </a:lnTo>
                <a:lnTo>
                  <a:pt x="4116" y="351"/>
                </a:lnTo>
                <a:lnTo>
                  <a:pt x="4266" y="318"/>
                </a:lnTo>
                <a:lnTo>
                  <a:pt x="4446" y="279"/>
                </a:lnTo>
                <a:lnTo>
                  <a:pt x="4620" y="237"/>
                </a:lnTo>
                <a:lnTo>
                  <a:pt x="4779" y="192"/>
                </a:lnTo>
                <a:lnTo>
                  <a:pt x="4920" y="147"/>
                </a:lnTo>
                <a:lnTo>
                  <a:pt x="5085" y="90"/>
                </a:lnTo>
                <a:lnTo>
                  <a:pt x="5193" y="42"/>
                </a:lnTo>
                <a:lnTo>
                  <a:pt x="5283" y="0"/>
                </a:lnTo>
                <a:lnTo>
                  <a:pt x="3201" y="0"/>
                </a:lnTo>
                <a:lnTo>
                  <a:pt x="2982" y="57"/>
                </a:lnTo>
                <a:lnTo>
                  <a:pt x="2775" y="108"/>
                </a:lnTo>
                <a:lnTo>
                  <a:pt x="2562" y="150"/>
                </a:lnTo>
                <a:lnTo>
                  <a:pt x="2397" y="183"/>
                </a:lnTo>
                <a:lnTo>
                  <a:pt x="2205" y="213"/>
                </a:lnTo>
                <a:lnTo>
                  <a:pt x="2001" y="243"/>
                </a:lnTo>
                <a:lnTo>
                  <a:pt x="1776" y="273"/>
                </a:lnTo>
                <a:lnTo>
                  <a:pt x="1536" y="297"/>
                </a:lnTo>
                <a:lnTo>
                  <a:pt x="1344" y="312"/>
                </a:lnTo>
                <a:lnTo>
                  <a:pt x="1134" y="330"/>
                </a:lnTo>
                <a:lnTo>
                  <a:pt x="921" y="342"/>
                </a:lnTo>
                <a:lnTo>
                  <a:pt x="696" y="354"/>
                </a:lnTo>
                <a:lnTo>
                  <a:pt x="501" y="360"/>
                </a:lnTo>
                <a:lnTo>
                  <a:pt x="279" y="366"/>
                </a:lnTo>
                <a:lnTo>
                  <a:pt x="99" y="369"/>
                </a:lnTo>
                <a:lnTo>
                  <a:pt x="0" y="366"/>
                </a:lnTo>
              </a:path>
            </a:pathLst>
          </a:custGeom>
          <a:gradFill rotWithShape="0">
            <a:gsLst>
              <a:gs pos="0">
                <a:schemeClr val="accent2">
                  <a:alpha val="100000"/>
                </a:schemeClr>
              </a:gs>
              <a:gs pos="100000">
                <a:schemeClr val="bg1">
                  <a:alpha val="100000"/>
                </a:schemeClr>
              </a:gs>
            </a:gsLst>
            <a:lin ang="0" scaled="1"/>
            <a:tileRect/>
          </a:gradFill>
          <a:ln w="9525">
            <a:noFill/>
          </a:ln>
        </p:spPr>
        <p:txBody>
          <a:bodyPr/>
          <a:p>
            <a:endParaRPr lang="zh-CN" altLang="en-US"/>
          </a:p>
        </p:txBody>
      </p:sp>
      <p:sp>
        <p:nvSpPr>
          <p:cNvPr id="2058" name="Freeform 10"/>
          <p:cNvSpPr/>
          <p:nvPr/>
        </p:nvSpPr>
        <p:spPr>
          <a:xfrm>
            <a:off x="0" y="-20637"/>
            <a:ext cx="4578350" cy="454025"/>
          </a:xfrm>
          <a:custGeom>
            <a:avLst/>
            <a:gdLst/>
            <a:ahLst/>
            <a:cxnLst>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0" y="0"/>
              </a:cxn>
            </a:cxnLst>
            <a:pathLst>
              <a:path w="2884" h="286">
                <a:moveTo>
                  <a:pt x="0" y="0"/>
                </a:moveTo>
                <a:lnTo>
                  <a:pt x="0" y="285"/>
                </a:lnTo>
                <a:lnTo>
                  <a:pt x="192" y="285"/>
                </a:lnTo>
                <a:lnTo>
                  <a:pt x="384" y="282"/>
                </a:lnTo>
                <a:lnTo>
                  <a:pt x="579" y="276"/>
                </a:lnTo>
                <a:lnTo>
                  <a:pt x="789" y="267"/>
                </a:lnTo>
                <a:lnTo>
                  <a:pt x="999" y="258"/>
                </a:lnTo>
                <a:lnTo>
                  <a:pt x="1161" y="246"/>
                </a:lnTo>
                <a:lnTo>
                  <a:pt x="1302" y="234"/>
                </a:lnTo>
                <a:lnTo>
                  <a:pt x="1458" y="222"/>
                </a:lnTo>
                <a:lnTo>
                  <a:pt x="1665" y="201"/>
                </a:lnTo>
                <a:lnTo>
                  <a:pt x="1992" y="159"/>
                </a:lnTo>
                <a:lnTo>
                  <a:pt x="2301" y="117"/>
                </a:lnTo>
                <a:lnTo>
                  <a:pt x="2604" y="60"/>
                </a:lnTo>
                <a:lnTo>
                  <a:pt x="2883" y="0"/>
                </a:lnTo>
                <a:lnTo>
                  <a:pt x="0" y="0"/>
                </a:lnTo>
              </a:path>
            </a:pathLst>
          </a:custGeom>
          <a:gradFill rotWithShape="0">
            <a:gsLst>
              <a:gs pos="0">
                <a:schemeClr val="accent2">
                  <a:alpha val="100000"/>
                </a:schemeClr>
              </a:gs>
              <a:gs pos="100000">
                <a:schemeClr val="bg1">
                  <a:alpha val="100000"/>
                </a:schemeClr>
              </a:gs>
            </a:gsLst>
            <a:lin ang="0" scaled="1"/>
            <a:tileRect/>
          </a:gradFill>
          <a:ln w="9525">
            <a:noFill/>
          </a:ln>
        </p:spPr>
        <p:txBody>
          <a:bodyPr/>
          <a:p>
            <a:endParaRPr lang="zh-CN" altLang="en-US"/>
          </a:p>
        </p:txBody>
      </p:sp>
      <p:sp>
        <p:nvSpPr>
          <p:cNvPr id="3083" name="Rectangle 11"/>
          <p:cNvSpPr>
            <a:spLocks noGrp="1" noChangeArrowheads="1"/>
          </p:cNvSpPr>
          <p:nvPr>
            <p:ph type="ctrTitle"/>
          </p:nvPr>
        </p:nvSpPr>
        <p:spPr>
          <a:xfrm>
            <a:off x="685800" y="2286000"/>
            <a:ext cx="7772400" cy="1143000"/>
          </a:xfrm>
        </p:spPr>
        <p:txBody>
          <a:bodyPr/>
          <a:lstStyle>
            <a:lvl1pPr algn="l">
              <a:defRPr sz="4800">
                <a:solidFill>
                  <a:schemeClr val="tx1"/>
                </a:solidFill>
              </a:defRPr>
            </a:lvl1pPr>
          </a:lstStyle>
          <a:p>
            <a:pPr lvl="0"/>
            <a:r>
              <a:rPr lang="zh-CN" altLang="en-US" noProof="0"/>
              <a:t>单击此处编辑母版标题样式</a:t>
            </a:r>
            <a:endParaRPr lang="zh-CN" altLang="zh-CN" noProof="0"/>
          </a:p>
        </p:txBody>
      </p:sp>
      <p:sp>
        <p:nvSpPr>
          <p:cNvPr id="3084" name="Rectangle 12"/>
          <p:cNvSpPr>
            <a:spLocks noGrp="1" noChangeArrowheads="1"/>
          </p:cNvSpPr>
          <p:nvPr>
            <p:ph type="subTitle" idx="1"/>
          </p:nvPr>
        </p:nvSpPr>
        <p:spPr>
          <a:xfrm>
            <a:off x="1371600" y="3886200"/>
            <a:ext cx="6400800" cy="1752600"/>
          </a:xfrm>
        </p:spPr>
        <p:txBody>
          <a:bodyPr/>
          <a:lstStyle>
            <a:lvl1pPr marL="0" indent="0">
              <a:spcBef>
                <a:spcPct val="0"/>
              </a:spcBef>
              <a:buFontTx/>
              <a:buNone/>
              <a:defRPr sz="2400"/>
            </a:lvl1pPr>
          </a:lstStyle>
          <a:p>
            <a:pPr lvl="0"/>
            <a:r>
              <a:rPr lang="zh-CN" altLang="en-US" noProof="0"/>
              <a:t>单击此处编辑母版副标题样式</a:t>
            </a:r>
            <a:endParaRPr lang="zh-CN" altLang="en-US" noProof="0"/>
          </a:p>
        </p:txBody>
      </p:sp>
      <p:sp>
        <p:nvSpPr>
          <p:cNvPr id="25" name="Rectangle 13"/>
          <p:cNvSpPr>
            <a:spLocks noGrp="1" noChangeArrowheads="1"/>
          </p:cNvSpPr>
          <p:nvPr>
            <p:ph type="dt" sz="half" idx="2"/>
          </p:nvPr>
        </p:nvSpPr>
        <p:spPr bwMode="auto">
          <a:xfrm>
            <a:off x="685800" y="6248400"/>
            <a:ext cx="1905000" cy="457200"/>
          </a:xfrm>
          <a:prstGeom prst="rect">
            <a:avLst/>
          </a:prstGeom>
        </p:spPr>
        <p:txBody>
          <a:bodyPr vert="horz" wrap="square" lIns="91440" tIns="45720" rIns="91440" bIns="45720" numCol="1" anchor="t" anchorCtr="0" compatLnSpc="1"/>
          <a:lstStyle>
            <a:lvl1pPr>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6" name="Rectangle 14"/>
          <p:cNvSpPr>
            <a:spLocks noGrp="1" noChangeArrowheads="1"/>
          </p:cNvSpPr>
          <p:nvPr>
            <p:ph type="ftr" sz="quarter" idx="3"/>
          </p:nvPr>
        </p:nvSpPr>
        <p:spPr bwMode="auto">
          <a:xfrm>
            <a:off x="3124200" y="6248400"/>
            <a:ext cx="2895600" cy="457200"/>
          </a:xfrm>
          <a:prstGeom prst="rect">
            <a:avLst/>
          </a:prstGeom>
        </p:spPr>
        <p:txBody>
          <a:bodyPr vert="horz" wrap="square" lIns="91440" tIns="45720" rIns="91440" bIns="45720" numCol="1" anchor="t" anchorCtr="0" compatLnSpc="1"/>
          <a:lstStyle>
            <a:lvl1pPr>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7" name="Rectangle 15"/>
          <p:cNvSpPr>
            <a:spLocks noGrp="1" noChangeArrowheads="1"/>
          </p:cNvSpPr>
          <p:nvPr>
            <p:ph type="sldNum" sz="quarter" idx="4"/>
          </p:nvPr>
        </p:nvSpPr>
        <p:spPr bwMode="auto">
          <a:xfrm>
            <a:off x="6553200" y="6248400"/>
            <a:ext cx="1905000" cy="457200"/>
          </a:xfrm>
          <a:prstGeom prst="rect">
            <a:avLst/>
          </a:prstGeom>
        </p:spPr>
        <p:txBody>
          <a:bodyPr vert="horz" wrap="square" lIns="91440" tIns="45720" rIns="91440" bIns="45720" numCol="1" anchor="t" anchorCtr="0" compatLnSpc="1"/>
          <a:p>
            <a:pPr algn="r" eaLnBrk="1" hangingPunct="1">
              <a:buNone/>
            </a:pPr>
            <a:fld id="{9A0DB2DC-4C9A-4742-B13C-FB6460FD3503}" type="slidenum">
              <a:rPr lang="zh-CN" altLang="en-US" dirty="0"/>
            </a:fld>
            <a:endParaRPr lang="zh-CN" altLang="en-US"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100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0-#ppt_w/2"/>
                                          </p:val>
                                        </p:tav>
                                        <p:tav tm="100000">
                                          <p:val>
                                            <p:strVal val="#ppt_x"/>
                                          </p:val>
                                        </p:tav>
                                      </p:tavLst>
                                    </p:anim>
                                    <p:anim calcmode="lin" valueType="num">
                                      <p:cBhvr additive="base">
                                        <p:cTn id="8" dur="500" fill="hold"/>
                                        <p:tgtEl>
                                          <p:spTgt spid="16"/>
                                        </p:tgtEl>
                                        <p:attrNameLst>
                                          <p:attrName>ppt_y</p:attrName>
                                        </p:attrNameLst>
                                      </p:cBhvr>
                                      <p:tavLst>
                                        <p:tav tm="0">
                                          <p:val>
                                            <p:strVal val="#ppt_y"/>
                                          </p:val>
                                        </p:tav>
                                        <p:tav tm="100000">
                                          <p:val>
                                            <p:strVal val="#ppt_y"/>
                                          </p:val>
                                        </p:tav>
                                      </p:tavLst>
                                    </p:anim>
                                  </p:childTnLst>
                                  <p:subTnLst>
                                    <p:set>
                                      <p:cBhvr override="childStyle">
                                        <p:cTn dur="1" fill="hold" display="0" masterRel="sameClick" afterEffect="1">
                                          <p:stCondLst>
                                            <p:cond evt="end" delay="0">
                                              <p:tn val="5"/>
                                            </p:cond>
                                          </p:stCondLst>
                                        </p:cTn>
                                        <p:tgtEl>
                                          <p:spTgt spid="16"/>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autoUpdateAnimBg="0"/>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515100" y="609600"/>
            <a:ext cx="1943100" cy="5486400"/>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685800" y="609600"/>
            <a:ext cx="5676900" cy="5486400"/>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0"/>
            <a:ext cx="7772400" cy="1362075"/>
          </a:xfrm>
        </p:spPr>
        <p:txBody>
          <a:bodyPr anchor="t"/>
          <a:lstStyle>
            <a:lvl1pPr algn="l">
              <a:defRPr sz="4000" b="1" cap="all"/>
            </a:lvl1pPr>
          </a:lstStyle>
          <a:p>
            <a:r>
              <a:rPr lang="zh-CN" altLang="en-US"/>
              <a:t>单击此处编辑母版标题样式</a:t>
            </a:r>
            <a:endParaRPr lang="zh-CN" altLang="en-US"/>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页脚占位符 4"/>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灯片编号占位符 5"/>
          <p:cNvSpPr>
            <a:spLocks noGrp="1"/>
          </p:cNvSpPr>
          <p:nvPr>
            <p:ph type="sldNum" sz="quarter" idx="12"/>
          </p:nvPr>
        </p:nvSpPr>
        <p:spPr/>
        <p:txBody>
          <a:bodyPr/>
          <a:p>
            <a:pPr lvl="0" eaLnBrk="1" hangingPunct="1">
              <a:buNone/>
            </a:pPr>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6858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4648200" y="1981200"/>
            <a:ext cx="3810000" cy="411480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457200" y="274638"/>
            <a:ext cx="8229600" cy="1143000"/>
          </a:xfrm>
        </p:spPr>
        <p:txBody>
          <a:bodyPr/>
          <a:lstStyle>
            <a:lvl1pPr>
              <a:defRPr/>
            </a:lvl1pPr>
          </a:lstStyle>
          <a:p>
            <a:r>
              <a:rPr lang="zh-CN" altLang="en-US"/>
              <a:t>单击此处编辑母版标题样式</a:t>
            </a:r>
            <a:endParaRPr lang="zh-CN" altLang="en-US"/>
          </a:p>
        </p:txBody>
      </p:sp>
      <p:sp>
        <p:nvSpPr>
          <p:cNvPr id="3" name="文本占位符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8" name="页脚占位符 7"/>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9" name="灯片编号占位符 8"/>
          <p:cNvSpPr>
            <a:spLocks noGrp="1"/>
          </p:cNvSpPr>
          <p:nvPr>
            <p:ph type="sldNum" sz="quarter" idx="12"/>
          </p:nvPr>
        </p:nvSpPr>
        <p:spPr/>
        <p:txBody>
          <a:bodyPr/>
          <a:p>
            <a:pPr lvl="0" eaLnBrk="1" hangingPunct="1">
              <a:buNone/>
            </a:pPr>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页脚占位符 3"/>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5" name="灯片编号占位符 4"/>
          <p:cNvSpPr>
            <a:spLocks noGrp="1"/>
          </p:cNvSpPr>
          <p:nvPr>
            <p:ph type="sldNum" sz="quarter" idx="12"/>
          </p:nvPr>
        </p:nvSpPr>
        <p:spPr/>
        <p:txBody>
          <a:bodyPr/>
          <a:p>
            <a:pPr lvl="0" eaLnBrk="1" hangingPunct="1">
              <a:buNone/>
            </a:pPr>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3" name="页脚占位符 2"/>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4" name="灯片编号占位符 3"/>
          <p:cNvSpPr>
            <a:spLocks noGrp="1"/>
          </p:cNvSpPr>
          <p:nvPr>
            <p:ph type="sldNum" sz="quarter" idx="12"/>
          </p:nvPr>
        </p:nvSpPr>
        <p:spPr/>
        <p:txBody>
          <a:bodyPr/>
          <a:p>
            <a:pPr lvl="0" eaLnBrk="1" hangingPunct="1">
              <a:buNone/>
            </a:pPr>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0" y="273050"/>
            <a:ext cx="3008313" cy="1162050"/>
          </a:xfrm>
        </p:spPr>
        <p:txBody>
          <a:bodyPr anchor="b"/>
          <a:lstStyle>
            <a:lvl1pPr algn="l">
              <a:defRPr sz="2000" b="1"/>
            </a:lvl1pPr>
          </a:lstStyle>
          <a:p>
            <a:r>
              <a:rPr lang="zh-CN" altLang="en-US"/>
              <a:t>单击此处编辑母版标题样式</a:t>
            </a:r>
            <a:endParaRPr lang="zh-CN" altLang="en-US"/>
          </a:p>
        </p:txBody>
      </p:sp>
      <p:sp>
        <p:nvSpPr>
          <p:cNvPr id="3" name="内容占位符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8"/>
          </a:xfrm>
        </p:spPr>
        <p:txBody>
          <a:bodyPr anchor="b"/>
          <a:lstStyle>
            <a:lvl1pPr algn="l">
              <a:defRPr sz="2000" b="1"/>
            </a:lvl1pPr>
          </a:lstStyle>
          <a:p>
            <a:r>
              <a:rPr lang="zh-CN" altLang="en-US"/>
              <a:t>单击此处编辑母版标题样式</a:t>
            </a:r>
            <a:endParaRPr lang="zh-CN" altLang="en-US"/>
          </a:p>
        </p:txBody>
      </p:sp>
      <p:sp>
        <p:nvSpPr>
          <p:cNvPr id="3" name="图片占位符 2"/>
          <p:cNvSpPr>
            <a:spLocks noGrp="1"/>
          </p:cNvSpPr>
          <p:nvPr>
            <p:ph type="pic" idx="1"/>
          </p:nvPr>
        </p:nvSpPr>
        <p:spPr>
          <a:xfrm>
            <a:off x="1792288" y="612775"/>
            <a:ext cx="5486400" cy="4114800"/>
          </a:xfrm>
        </p:spPr>
        <p:txBody>
          <a:bodyPr vert="horz" wrap="square" lIns="91440" tIns="45720" rIns="91440" bIns="45720" numCol="1" anchor="t" anchorCtr="0" compatLnSpc="1"/>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marL="0" marR="0" lvl="0" indent="0" algn="l" defTabSz="914400" rtl="0" eaLnBrk="0" fontAlgn="base" latinLnBrk="0" hangingPunct="0">
              <a:lnSpc>
                <a:spcPct val="100000"/>
              </a:lnSpc>
              <a:spcBef>
                <a:spcPct val="20000"/>
              </a:spcBef>
              <a:spcAft>
                <a:spcPct val="0"/>
              </a:spcAft>
              <a:buClrTx/>
              <a:buSzTx/>
              <a:buFontTx/>
              <a:buNone/>
              <a:defRPr/>
            </a:pPr>
            <a:endParaRPr kumimoji="0" lang="zh-CN" altLang="en-US" sz="3200" b="0" i="0" u="none" strike="noStrike" kern="0" cap="none" spc="0" normalizeH="0" baseline="0" noProof="0">
              <a:ln>
                <a:noFill/>
              </a:ln>
              <a:solidFill>
                <a:schemeClr val="tx1"/>
              </a:solidFill>
              <a:effectLst/>
              <a:uLnTx/>
              <a:uFillTx/>
              <a:latin typeface="+mn-lt"/>
              <a:ea typeface="+mn-ea"/>
              <a:cs typeface="+mn-cs"/>
            </a:endParaRPr>
          </a:p>
        </p:txBody>
      </p:sp>
      <p:sp>
        <p:nvSpPr>
          <p:cNvPr id="4" name="文本占位符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6" name="页脚占位符 5"/>
          <p:cNvSpPr>
            <a:spLocks noGrp="1"/>
          </p:cNvSpPr>
          <p:nvPr>
            <p:ph type="ftr" sz="quarter" idx="11"/>
          </p:nvPr>
        </p:nvSpPr>
        <p:spPr/>
        <p:txBody>
          <a:bodyPr/>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7" name="灯片编号占位符 6"/>
          <p:cNvSpPr>
            <a:spLocks noGrp="1"/>
          </p:cNvSpPr>
          <p:nvPr>
            <p:ph type="sldNum" sz="quarter" idx="12"/>
          </p:nvPr>
        </p:nvSpPr>
        <p:spPr/>
        <p:txBody>
          <a:bodyPr/>
          <a:p>
            <a:pPr lvl="0" eaLnBrk="1" hangingPunct="1">
              <a:buNone/>
            </a:pPr>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2" Type="http://schemas.openxmlformats.org/officeDocument/2006/relationships/theme" Target="../theme/theme1.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rotWithShape="0">
          <a:gsLst>
            <a:gs pos="0">
              <a:schemeClr val="bg2"/>
            </a:gs>
            <a:gs pos="100000">
              <a:schemeClr val="bg1"/>
            </a:gs>
          </a:gsLst>
          <a:lin ang="0" scaled="1"/>
          <a:tileRect/>
        </a:gradFill>
        <a:effectLst/>
      </p:bgPr>
    </p:bg>
    <p:spTree>
      <p:nvGrpSpPr>
        <p:cNvPr id="1" name=""/>
        <p:cNvGrpSpPr/>
        <p:nvPr/>
      </p:nvGrpSpPr>
      <p:grpSpPr/>
      <p:sp>
        <p:nvSpPr>
          <p:cNvPr id="2050" name="Rectangle 2"/>
          <p:cNvSpPr>
            <a:spLocks noChangeArrowheads="1"/>
          </p:cNvSpPr>
          <p:nvPr/>
        </p:nvSpPr>
        <p:spPr bwMode="auto">
          <a:xfrm>
            <a:off x="8809038" y="0"/>
            <a:ext cx="334963" cy="6858000"/>
          </a:xfrm>
          <a:prstGeom prst="rect">
            <a:avLst/>
          </a:prstGeom>
          <a:gradFill rotWithShape="0">
            <a:gsLst>
              <a:gs pos="0">
                <a:schemeClr val="accent2"/>
              </a:gs>
              <a:gs pos="50000">
                <a:schemeClr val="hlink"/>
              </a:gs>
              <a:gs pos="100000">
                <a:schemeClr val="accent2"/>
              </a:gs>
            </a:gsLst>
            <a:lin ang="0" scaled="1"/>
          </a:gradFill>
          <a:ln>
            <a:noFill/>
          </a:ln>
        </p:spPr>
        <p:txBody>
          <a:bodyPr wrap="none" anchor="ctr"/>
          <a:lstStyle/>
          <a:p>
            <a:pPr marL="0" marR="0" lvl="0" indent="0" algn="ctr" defTabSz="914400" rtl="0" eaLnBrk="1" fontAlgn="base" latinLnBrk="0" hangingPunct="1">
              <a:lnSpc>
                <a:spcPct val="100000"/>
              </a:lnSpc>
              <a:spcBef>
                <a:spcPct val="0"/>
              </a:spcBef>
              <a:spcAft>
                <a:spcPct val="0"/>
              </a:spcAft>
              <a:buClrTx/>
              <a:buSzTx/>
              <a:buFontTx/>
              <a:buNone/>
              <a:defRPr/>
            </a:pPr>
            <a:endParaRPr kumimoji="1" lang="zh-CN" altLang="en-US" sz="2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1027" name="Freeform 3"/>
          <p:cNvSpPr/>
          <p:nvPr/>
        </p:nvSpPr>
        <p:spPr>
          <a:xfrm>
            <a:off x="-9525" y="4489450"/>
            <a:ext cx="5754688" cy="2368550"/>
          </a:xfrm>
          <a:custGeom>
            <a:avLst/>
            <a:gdLst/>
            <a:ahLst/>
            <a:cxnLst>
              <a:cxn ang="0">
                <a:pos x="0" y="2147483646"/>
              </a:cxn>
              <a:cxn ang="0">
                <a:pos x="0"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Lst>
            <a:pathLst>
              <a:path w="3625" h="1492">
                <a:moveTo>
                  <a:pt x="0" y="1491"/>
                </a:moveTo>
                <a:lnTo>
                  <a:pt x="0" y="0"/>
                </a:lnTo>
                <a:lnTo>
                  <a:pt x="171" y="3"/>
                </a:lnTo>
                <a:lnTo>
                  <a:pt x="355" y="9"/>
                </a:lnTo>
                <a:lnTo>
                  <a:pt x="499" y="21"/>
                </a:lnTo>
                <a:lnTo>
                  <a:pt x="650" y="36"/>
                </a:lnTo>
                <a:lnTo>
                  <a:pt x="809" y="54"/>
                </a:lnTo>
                <a:lnTo>
                  <a:pt x="957" y="78"/>
                </a:lnTo>
                <a:lnTo>
                  <a:pt x="1119" y="105"/>
                </a:lnTo>
                <a:lnTo>
                  <a:pt x="1261" y="133"/>
                </a:lnTo>
                <a:lnTo>
                  <a:pt x="1441" y="175"/>
                </a:lnTo>
                <a:lnTo>
                  <a:pt x="1598" y="217"/>
                </a:lnTo>
                <a:lnTo>
                  <a:pt x="1763" y="269"/>
                </a:lnTo>
                <a:lnTo>
                  <a:pt x="1887" y="308"/>
                </a:lnTo>
                <a:lnTo>
                  <a:pt x="2085" y="384"/>
                </a:lnTo>
                <a:lnTo>
                  <a:pt x="2230" y="444"/>
                </a:lnTo>
                <a:lnTo>
                  <a:pt x="2456" y="547"/>
                </a:lnTo>
                <a:lnTo>
                  <a:pt x="2666" y="662"/>
                </a:lnTo>
                <a:lnTo>
                  <a:pt x="2859" y="786"/>
                </a:lnTo>
                <a:lnTo>
                  <a:pt x="3046" y="920"/>
                </a:lnTo>
                <a:lnTo>
                  <a:pt x="3193" y="1038"/>
                </a:lnTo>
                <a:lnTo>
                  <a:pt x="3332" y="1168"/>
                </a:lnTo>
                <a:lnTo>
                  <a:pt x="3440" y="1280"/>
                </a:lnTo>
                <a:lnTo>
                  <a:pt x="3524" y="1380"/>
                </a:lnTo>
                <a:lnTo>
                  <a:pt x="3624" y="1491"/>
                </a:lnTo>
                <a:lnTo>
                  <a:pt x="3608" y="1491"/>
                </a:lnTo>
                <a:lnTo>
                  <a:pt x="0" y="1491"/>
                </a:lnTo>
              </a:path>
            </a:pathLst>
          </a:custGeom>
          <a:gradFill rotWithShape="0">
            <a:gsLst>
              <a:gs pos="0">
                <a:schemeClr val="bg2">
                  <a:alpha val="100000"/>
                </a:schemeClr>
              </a:gs>
              <a:gs pos="100000">
                <a:schemeClr val="bg1">
                  <a:alpha val="100000"/>
                </a:schemeClr>
              </a:gs>
            </a:gsLst>
            <a:lin ang="5400000" scaled="1"/>
            <a:tileRect/>
          </a:gradFill>
          <a:ln w="9525">
            <a:noFill/>
          </a:ln>
        </p:spPr>
        <p:txBody>
          <a:bodyPr/>
          <a:p>
            <a:endParaRPr lang="zh-CN" altLang="en-US"/>
          </a:p>
        </p:txBody>
      </p:sp>
      <p:sp>
        <p:nvSpPr>
          <p:cNvPr id="1028" name="Freeform 4"/>
          <p:cNvSpPr/>
          <p:nvPr/>
        </p:nvSpPr>
        <p:spPr>
          <a:xfrm>
            <a:off x="0" y="3817938"/>
            <a:ext cx="8164513" cy="3019425"/>
          </a:xfrm>
          <a:custGeom>
            <a:avLst/>
            <a:gdLst/>
            <a:ahLst/>
            <a:cxnLst>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0"/>
              </a:cxn>
              <a:cxn ang="0">
                <a:pos x="0" y="2147483646"/>
              </a:cxn>
              <a:cxn ang="0">
                <a:pos x="0" y="2147483646"/>
              </a:cxn>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Lst>
            <a:pathLst>
              <a:path w="5143" h="1902">
                <a:moveTo>
                  <a:pt x="2718" y="405"/>
                </a:moveTo>
                <a:lnTo>
                  <a:pt x="2466" y="333"/>
                </a:lnTo>
                <a:lnTo>
                  <a:pt x="2202" y="261"/>
                </a:lnTo>
                <a:lnTo>
                  <a:pt x="1929" y="198"/>
                </a:lnTo>
                <a:lnTo>
                  <a:pt x="1695" y="153"/>
                </a:lnTo>
                <a:lnTo>
                  <a:pt x="1434" y="111"/>
                </a:lnTo>
                <a:lnTo>
                  <a:pt x="1188" y="75"/>
                </a:lnTo>
                <a:lnTo>
                  <a:pt x="957" y="48"/>
                </a:lnTo>
                <a:lnTo>
                  <a:pt x="747" y="30"/>
                </a:lnTo>
                <a:lnTo>
                  <a:pt x="501" y="15"/>
                </a:lnTo>
                <a:lnTo>
                  <a:pt x="246" y="3"/>
                </a:lnTo>
                <a:lnTo>
                  <a:pt x="0" y="0"/>
                </a:lnTo>
                <a:lnTo>
                  <a:pt x="0" y="275"/>
                </a:lnTo>
                <a:lnTo>
                  <a:pt x="0" y="345"/>
                </a:lnTo>
                <a:lnTo>
                  <a:pt x="0" y="275"/>
                </a:lnTo>
                <a:lnTo>
                  <a:pt x="0" y="342"/>
                </a:lnTo>
                <a:lnTo>
                  <a:pt x="339" y="351"/>
                </a:lnTo>
                <a:lnTo>
                  <a:pt x="606" y="372"/>
                </a:lnTo>
                <a:lnTo>
                  <a:pt x="852" y="399"/>
                </a:lnTo>
                <a:lnTo>
                  <a:pt x="1068" y="435"/>
                </a:lnTo>
                <a:lnTo>
                  <a:pt x="1275" y="474"/>
                </a:lnTo>
                <a:lnTo>
                  <a:pt x="1545" y="540"/>
                </a:lnTo>
                <a:lnTo>
                  <a:pt x="1761" y="603"/>
                </a:lnTo>
                <a:lnTo>
                  <a:pt x="1971" y="678"/>
                </a:lnTo>
                <a:lnTo>
                  <a:pt x="2166" y="747"/>
                </a:lnTo>
                <a:lnTo>
                  <a:pt x="2397" y="852"/>
                </a:lnTo>
                <a:lnTo>
                  <a:pt x="2613" y="960"/>
                </a:lnTo>
                <a:lnTo>
                  <a:pt x="2832" y="1095"/>
                </a:lnTo>
                <a:lnTo>
                  <a:pt x="3012" y="1212"/>
                </a:lnTo>
                <a:lnTo>
                  <a:pt x="3186" y="1347"/>
                </a:lnTo>
                <a:lnTo>
                  <a:pt x="3351" y="1497"/>
                </a:lnTo>
                <a:lnTo>
                  <a:pt x="3480" y="1629"/>
                </a:lnTo>
                <a:lnTo>
                  <a:pt x="3612" y="1785"/>
                </a:lnTo>
                <a:lnTo>
                  <a:pt x="3699" y="1901"/>
                </a:lnTo>
                <a:lnTo>
                  <a:pt x="5142" y="1901"/>
                </a:lnTo>
                <a:lnTo>
                  <a:pt x="5076" y="1827"/>
                </a:lnTo>
                <a:lnTo>
                  <a:pt x="4968" y="1707"/>
                </a:lnTo>
                <a:lnTo>
                  <a:pt x="4797" y="1539"/>
                </a:lnTo>
                <a:lnTo>
                  <a:pt x="4617" y="1383"/>
                </a:lnTo>
                <a:lnTo>
                  <a:pt x="4410" y="1221"/>
                </a:lnTo>
                <a:lnTo>
                  <a:pt x="4185" y="1071"/>
                </a:lnTo>
                <a:lnTo>
                  <a:pt x="3960" y="939"/>
                </a:lnTo>
                <a:lnTo>
                  <a:pt x="3708" y="801"/>
                </a:lnTo>
                <a:lnTo>
                  <a:pt x="3492" y="702"/>
                </a:lnTo>
                <a:lnTo>
                  <a:pt x="3231" y="588"/>
                </a:lnTo>
                <a:lnTo>
                  <a:pt x="2964" y="489"/>
                </a:lnTo>
                <a:lnTo>
                  <a:pt x="2718" y="405"/>
                </a:lnTo>
              </a:path>
            </a:pathLst>
          </a:custGeom>
          <a:gradFill rotWithShape="0">
            <a:gsLst>
              <a:gs pos="0">
                <a:schemeClr val="accent2">
                  <a:alpha val="100000"/>
                </a:schemeClr>
              </a:gs>
              <a:gs pos="100000">
                <a:schemeClr val="bg1">
                  <a:alpha val="100000"/>
                </a:schemeClr>
              </a:gs>
            </a:gsLst>
            <a:lin ang="0" scaled="1"/>
            <a:tileRect/>
          </a:gradFill>
          <a:ln w="9525">
            <a:noFill/>
          </a:ln>
        </p:spPr>
        <p:txBody>
          <a:bodyPr/>
          <a:p>
            <a:endParaRPr lang="zh-CN" altLang="en-US"/>
          </a:p>
        </p:txBody>
      </p:sp>
      <p:sp>
        <p:nvSpPr>
          <p:cNvPr id="1029" name="Freeform 5"/>
          <p:cNvSpPr/>
          <p:nvPr/>
        </p:nvSpPr>
        <p:spPr>
          <a:xfrm>
            <a:off x="0" y="3146425"/>
            <a:ext cx="9144000" cy="3690938"/>
          </a:xfrm>
          <a:custGeom>
            <a:avLst/>
            <a:gdLst/>
            <a:ahLst/>
            <a:cxnLst>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0"/>
              </a:cxn>
            </a:cxnLst>
            <a:pathLst>
              <a:path w="5760" h="2325">
                <a:moveTo>
                  <a:pt x="0" y="0"/>
                </a:moveTo>
                <a:lnTo>
                  <a:pt x="0" y="339"/>
                </a:lnTo>
                <a:lnTo>
                  <a:pt x="558" y="357"/>
                </a:lnTo>
                <a:lnTo>
                  <a:pt x="807" y="375"/>
                </a:lnTo>
                <a:lnTo>
                  <a:pt x="1056" y="399"/>
                </a:lnTo>
                <a:lnTo>
                  <a:pt x="1272" y="426"/>
                </a:lnTo>
                <a:lnTo>
                  <a:pt x="1539" y="465"/>
                </a:lnTo>
                <a:lnTo>
                  <a:pt x="1791" y="510"/>
                </a:lnTo>
                <a:lnTo>
                  <a:pt x="2076" y="570"/>
                </a:lnTo>
                <a:lnTo>
                  <a:pt x="2334" y="630"/>
                </a:lnTo>
                <a:lnTo>
                  <a:pt x="2544" y="687"/>
                </a:lnTo>
                <a:lnTo>
                  <a:pt x="2775" y="759"/>
                </a:lnTo>
                <a:lnTo>
                  <a:pt x="3003" y="837"/>
                </a:lnTo>
                <a:lnTo>
                  <a:pt x="3231" y="924"/>
                </a:lnTo>
                <a:lnTo>
                  <a:pt x="3438" y="1005"/>
                </a:lnTo>
                <a:lnTo>
                  <a:pt x="3663" y="1110"/>
                </a:lnTo>
                <a:lnTo>
                  <a:pt x="3903" y="1233"/>
                </a:lnTo>
                <a:lnTo>
                  <a:pt x="4149" y="1374"/>
                </a:lnTo>
                <a:lnTo>
                  <a:pt x="4353" y="1506"/>
                </a:lnTo>
                <a:lnTo>
                  <a:pt x="4491" y="1602"/>
                </a:lnTo>
                <a:lnTo>
                  <a:pt x="4668" y="1740"/>
                </a:lnTo>
                <a:lnTo>
                  <a:pt x="4824" y="1875"/>
                </a:lnTo>
                <a:lnTo>
                  <a:pt x="4968" y="2016"/>
                </a:lnTo>
                <a:lnTo>
                  <a:pt x="5100" y="2154"/>
                </a:lnTo>
                <a:lnTo>
                  <a:pt x="5238" y="2324"/>
                </a:lnTo>
                <a:lnTo>
                  <a:pt x="5759" y="2324"/>
                </a:lnTo>
                <a:lnTo>
                  <a:pt x="5759" y="1245"/>
                </a:lnTo>
                <a:lnTo>
                  <a:pt x="5580" y="1119"/>
                </a:lnTo>
                <a:lnTo>
                  <a:pt x="5400" y="1020"/>
                </a:lnTo>
                <a:lnTo>
                  <a:pt x="5205" y="918"/>
                </a:lnTo>
                <a:lnTo>
                  <a:pt x="5031" y="837"/>
                </a:lnTo>
                <a:lnTo>
                  <a:pt x="4866" y="771"/>
                </a:lnTo>
                <a:lnTo>
                  <a:pt x="4710" y="711"/>
                </a:lnTo>
                <a:lnTo>
                  <a:pt x="4545" y="651"/>
                </a:lnTo>
                <a:lnTo>
                  <a:pt x="4386" y="600"/>
                </a:lnTo>
                <a:lnTo>
                  <a:pt x="4248" y="552"/>
                </a:lnTo>
                <a:lnTo>
                  <a:pt x="3993" y="483"/>
                </a:lnTo>
                <a:lnTo>
                  <a:pt x="3777" y="423"/>
                </a:lnTo>
                <a:lnTo>
                  <a:pt x="3564" y="375"/>
                </a:lnTo>
                <a:lnTo>
                  <a:pt x="3282" y="312"/>
                </a:lnTo>
                <a:lnTo>
                  <a:pt x="3003" y="261"/>
                </a:lnTo>
                <a:lnTo>
                  <a:pt x="2733" y="213"/>
                </a:lnTo>
                <a:lnTo>
                  <a:pt x="2451" y="171"/>
                </a:lnTo>
                <a:lnTo>
                  <a:pt x="2211" y="138"/>
                </a:lnTo>
                <a:lnTo>
                  <a:pt x="1974" y="108"/>
                </a:lnTo>
                <a:lnTo>
                  <a:pt x="1665" y="81"/>
                </a:lnTo>
                <a:lnTo>
                  <a:pt x="1437" y="60"/>
                </a:lnTo>
                <a:lnTo>
                  <a:pt x="1125" y="36"/>
                </a:lnTo>
                <a:lnTo>
                  <a:pt x="828" y="21"/>
                </a:lnTo>
                <a:lnTo>
                  <a:pt x="558" y="12"/>
                </a:lnTo>
                <a:lnTo>
                  <a:pt x="282" y="3"/>
                </a:lnTo>
                <a:lnTo>
                  <a:pt x="0" y="0"/>
                </a:lnTo>
              </a:path>
            </a:pathLst>
          </a:custGeom>
          <a:gradFill rotWithShape="0">
            <a:gsLst>
              <a:gs pos="0">
                <a:schemeClr val="accent2">
                  <a:alpha val="100000"/>
                </a:schemeClr>
              </a:gs>
              <a:gs pos="100000">
                <a:schemeClr val="bg1">
                  <a:alpha val="100000"/>
                </a:schemeClr>
              </a:gs>
            </a:gsLst>
            <a:lin ang="0" scaled="1"/>
            <a:tileRect/>
          </a:gradFill>
          <a:ln w="9525">
            <a:noFill/>
          </a:ln>
        </p:spPr>
        <p:txBody>
          <a:bodyPr/>
          <a:p>
            <a:endParaRPr lang="zh-CN" altLang="en-US"/>
          </a:p>
        </p:txBody>
      </p:sp>
      <p:sp>
        <p:nvSpPr>
          <p:cNvPr id="1030" name="Freeform 6"/>
          <p:cNvSpPr/>
          <p:nvPr/>
        </p:nvSpPr>
        <p:spPr>
          <a:xfrm>
            <a:off x="0" y="2460625"/>
            <a:ext cx="9144000" cy="2497138"/>
          </a:xfrm>
          <a:custGeom>
            <a:avLst/>
            <a:gdLst/>
            <a:ahLst/>
            <a:cxnLst>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0" y="0"/>
              </a:cxn>
            </a:cxnLst>
            <a:pathLst>
              <a:path w="5760" h="1573">
                <a:moveTo>
                  <a:pt x="0" y="0"/>
                </a:moveTo>
                <a:lnTo>
                  <a:pt x="0" y="351"/>
                </a:lnTo>
                <a:lnTo>
                  <a:pt x="282" y="357"/>
                </a:lnTo>
                <a:lnTo>
                  <a:pt x="627" y="363"/>
                </a:lnTo>
                <a:lnTo>
                  <a:pt x="960" y="375"/>
                </a:lnTo>
                <a:lnTo>
                  <a:pt x="1218" y="393"/>
                </a:lnTo>
                <a:lnTo>
                  <a:pt x="1470" y="411"/>
                </a:lnTo>
                <a:lnTo>
                  <a:pt x="1746" y="435"/>
                </a:lnTo>
                <a:lnTo>
                  <a:pt x="2022" y="462"/>
                </a:lnTo>
                <a:lnTo>
                  <a:pt x="2340" y="504"/>
                </a:lnTo>
                <a:lnTo>
                  <a:pt x="2664" y="549"/>
                </a:lnTo>
                <a:lnTo>
                  <a:pt x="2952" y="597"/>
                </a:lnTo>
                <a:lnTo>
                  <a:pt x="3225" y="648"/>
                </a:lnTo>
                <a:lnTo>
                  <a:pt x="3513" y="708"/>
                </a:lnTo>
                <a:lnTo>
                  <a:pt x="3693" y="750"/>
                </a:lnTo>
                <a:lnTo>
                  <a:pt x="3936" y="810"/>
                </a:lnTo>
                <a:lnTo>
                  <a:pt x="4095" y="855"/>
                </a:lnTo>
                <a:lnTo>
                  <a:pt x="4281" y="909"/>
                </a:lnTo>
                <a:lnTo>
                  <a:pt x="4503" y="981"/>
                </a:lnTo>
                <a:lnTo>
                  <a:pt x="4704" y="1053"/>
                </a:lnTo>
                <a:lnTo>
                  <a:pt x="4911" y="1131"/>
                </a:lnTo>
                <a:lnTo>
                  <a:pt x="5073" y="1197"/>
                </a:lnTo>
                <a:lnTo>
                  <a:pt x="5256" y="1281"/>
                </a:lnTo>
                <a:lnTo>
                  <a:pt x="5475" y="1401"/>
                </a:lnTo>
                <a:lnTo>
                  <a:pt x="5628" y="1482"/>
                </a:lnTo>
                <a:lnTo>
                  <a:pt x="5759" y="1572"/>
                </a:lnTo>
                <a:lnTo>
                  <a:pt x="5759" y="633"/>
                </a:lnTo>
                <a:lnTo>
                  <a:pt x="5493" y="570"/>
                </a:lnTo>
                <a:lnTo>
                  <a:pt x="5214" y="501"/>
                </a:lnTo>
                <a:lnTo>
                  <a:pt x="4950" y="444"/>
                </a:lnTo>
                <a:lnTo>
                  <a:pt x="4701" y="396"/>
                </a:lnTo>
                <a:lnTo>
                  <a:pt x="4425" y="348"/>
                </a:lnTo>
                <a:lnTo>
                  <a:pt x="4110" y="294"/>
                </a:lnTo>
                <a:lnTo>
                  <a:pt x="3813" y="252"/>
                </a:lnTo>
                <a:lnTo>
                  <a:pt x="3549" y="213"/>
                </a:lnTo>
                <a:lnTo>
                  <a:pt x="3261" y="183"/>
                </a:lnTo>
                <a:lnTo>
                  <a:pt x="3015" y="153"/>
                </a:lnTo>
                <a:lnTo>
                  <a:pt x="2757" y="129"/>
                </a:lnTo>
                <a:lnTo>
                  <a:pt x="2520" y="105"/>
                </a:lnTo>
                <a:lnTo>
                  <a:pt x="2301" y="87"/>
                </a:lnTo>
                <a:lnTo>
                  <a:pt x="2013" y="66"/>
                </a:lnTo>
                <a:lnTo>
                  <a:pt x="1731" y="48"/>
                </a:lnTo>
                <a:lnTo>
                  <a:pt x="1524" y="39"/>
                </a:lnTo>
                <a:lnTo>
                  <a:pt x="1260" y="27"/>
                </a:lnTo>
                <a:lnTo>
                  <a:pt x="966" y="15"/>
                </a:lnTo>
                <a:lnTo>
                  <a:pt x="714" y="12"/>
                </a:lnTo>
                <a:lnTo>
                  <a:pt x="510" y="6"/>
                </a:lnTo>
                <a:lnTo>
                  <a:pt x="243" y="0"/>
                </a:lnTo>
                <a:lnTo>
                  <a:pt x="0" y="0"/>
                </a:lnTo>
              </a:path>
            </a:pathLst>
          </a:custGeom>
          <a:gradFill rotWithShape="0">
            <a:gsLst>
              <a:gs pos="0">
                <a:schemeClr val="accent2">
                  <a:alpha val="100000"/>
                </a:schemeClr>
              </a:gs>
              <a:gs pos="100000">
                <a:schemeClr val="bg1">
                  <a:alpha val="100000"/>
                </a:schemeClr>
              </a:gs>
            </a:gsLst>
            <a:lin ang="0" scaled="1"/>
            <a:tileRect/>
          </a:gradFill>
          <a:ln w="9525">
            <a:noFill/>
          </a:ln>
        </p:spPr>
        <p:txBody>
          <a:bodyPr/>
          <a:p>
            <a:endParaRPr lang="zh-CN" altLang="en-US"/>
          </a:p>
        </p:txBody>
      </p:sp>
      <p:sp>
        <p:nvSpPr>
          <p:cNvPr id="1031" name="Freeform 7"/>
          <p:cNvSpPr/>
          <p:nvPr/>
        </p:nvSpPr>
        <p:spPr>
          <a:xfrm>
            <a:off x="0" y="1793875"/>
            <a:ext cx="9144000" cy="1539875"/>
          </a:xfrm>
          <a:custGeom>
            <a:avLst/>
            <a:gdLst/>
            <a:ahLst/>
            <a:cxnLst>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0" y="0"/>
              </a:cxn>
            </a:cxnLst>
            <a:pathLst>
              <a:path w="5760" h="970">
                <a:moveTo>
                  <a:pt x="0" y="0"/>
                </a:moveTo>
                <a:lnTo>
                  <a:pt x="0" y="339"/>
                </a:lnTo>
                <a:lnTo>
                  <a:pt x="318" y="342"/>
                </a:lnTo>
                <a:lnTo>
                  <a:pt x="591" y="348"/>
                </a:lnTo>
                <a:lnTo>
                  <a:pt x="846" y="354"/>
                </a:lnTo>
                <a:lnTo>
                  <a:pt x="1074" y="360"/>
                </a:lnTo>
                <a:lnTo>
                  <a:pt x="1314" y="366"/>
                </a:lnTo>
                <a:lnTo>
                  <a:pt x="1599" y="381"/>
                </a:lnTo>
                <a:lnTo>
                  <a:pt x="1911" y="399"/>
                </a:lnTo>
                <a:lnTo>
                  <a:pt x="2241" y="420"/>
                </a:lnTo>
                <a:lnTo>
                  <a:pt x="2619" y="453"/>
                </a:lnTo>
                <a:lnTo>
                  <a:pt x="2889" y="477"/>
                </a:lnTo>
                <a:lnTo>
                  <a:pt x="3177" y="507"/>
                </a:lnTo>
                <a:lnTo>
                  <a:pt x="3498" y="543"/>
                </a:lnTo>
                <a:lnTo>
                  <a:pt x="3813" y="585"/>
                </a:lnTo>
                <a:lnTo>
                  <a:pt x="4044" y="618"/>
                </a:lnTo>
                <a:lnTo>
                  <a:pt x="4365" y="669"/>
                </a:lnTo>
                <a:lnTo>
                  <a:pt x="4683" y="726"/>
                </a:lnTo>
                <a:lnTo>
                  <a:pt x="4980" y="786"/>
                </a:lnTo>
                <a:lnTo>
                  <a:pt x="5268" y="846"/>
                </a:lnTo>
                <a:lnTo>
                  <a:pt x="5646" y="942"/>
                </a:lnTo>
                <a:lnTo>
                  <a:pt x="5759" y="969"/>
                </a:lnTo>
                <a:lnTo>
                  <a:pt x="5759" y="0"/>
                </a:lnTo>
                <a:lnTo>
                  <a:pt x="0" y="0"/>
                </a:lnTo>
              </a:path>
            </a:pathLst>
          </a:custGeom>
          <a:gradFill rotWithShape="0">
            <a:gsLst>
              <a:gs pos="0">
                <a:schemeClr val="accent2">
                  <a:alpha val="100000"/>
                </a:schemeClr>
              </a:gs>
              <a:gs pos="100000">
                <a:schemeClr val="bg1">
                  <a:alpha val="100000"/>
                </a:schemeClr>
              </a:gs>
            </a:gsLst>
            <a:lin ang="0" scaled="1"/>
            <a:tileRect/>
          </a:gradFill>
          <a:ln w="9525">
            <a:noFill/>
          </a:ln>
        </p:spPr>
        <p:txBody>
          <a:bodyPr/>
          <a:p>
            <a:endParaRPr lang="zh-CN" altLang="en-US"/>
          </a:p>
        </p:txBody>
      </p:sp>
      <p:sp>
        <p:nvSpPr>
          <p:cNvPr id="1032" name="Freeform 8"/>
          <p:cNvSpPr/>
          <p:nvPr/>
        </p:nvSpPr>
        <p:spPr>
          <a:xfrm>
            <a:off x="0" y="-20637"/>
            <a:ext cx="9144000" cy="1682750"/>
          </a:xfrm>
          <a:custGeom>
            <a:avLst/>
            <a:gdLst/>
            <a:ahLst/>
            <a:cxnLst>
              <a:cxn ang="0">
                <a:pos x="0" y="2147483646"/>
              </a:cxn>
              <a:cxn ang="0">
                <a:pos x="0"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Lst>
            <a:pathLst>
              <a:path w="5760" h="1060">
                <a:moveTo>
                  <a:pt x="0" y="753"/>
                </a:moveTo>
                <a:lnTo>
                  <a:pt x="0" y="1059"/>
                </a:lnTo>
                <a:lnTo>
                  <a:pt x="5759" y="1059"/>
                </a:lnTo>
                <a:lnTo>
                  <a:pt x="5759" y="0"/>
                </a:lnTo>
                <a:lnTo>
                  <a:pt x="5430" y="0"/>
                </a:lnTo>
                <a:lnTo>
                  <a:pt x="5298" y="84"/>
                </a:lnTo>
                <a:lnTo>
                  <a:pt x="5136" y="159"/>
                </a:lnTo>
                <a:lnTo>
                  <a:pt x="4968" y="222"/>
                </a:lnTo>
                <a:lnTo>
                  <a:pt x="4812" y="267"/>
                </a:lnTo>
                <a:lnTo>
                  <a:pt x="4626" y="324"/>
                </a:lnTo>
                <a:lnTo>
                  <a:pt x="4440" y="366"/>
                </a:lnTo>
                <a:lnTo>
                  <a:pt x="4230" y="414"/>
                </a:lnTo>
                <a:lnTo>
                  <a:pt x="3939" y="468"/>
                </a:lnTo>
                <a:lnTo>
                  <a:pt x="3711" y="504"/>
                </a:lnTo>
                <a:lnTo>
                  <a:pt x="3441" y="543"/>
                </a:lnTo>
                <a:lnTo>
                  <a:pt x="3189" y="579"/>
                </a:lnTo>
                <a:lnTo>
                  <a:pt x="2925" y="606"/>
                </a:lnTo>
                <a:lnTo>
                  <a:pt x="2679" y="633"/>
                </a:lnTo>
                <a:lnTo>
                  <a:pt x="2418" y="654"/>
                </a:lnTo>
                <a:lnTo>
                  <a:pt x="2142" y="675"/>
                </a:lnTo>
                <a:lnTo>
                  <a:pt x="1896" y="693"/>
                </a:lnTo>
                <a:lnTo>
                  <a:pt x="1647" y="708"/>
                </a:lnTo>
                <a:lnTo>
                  <a:pt x="1404" y="720"/>
                </a:lnTo>
                <a:lnTo>
                  <a:pt x="1170" y="732"/>
                </a:lnTo>
                <a:lnTo>
                  <a:pt x="906" y="738"/>
                </a:lnTo>
                <a:lnTo>
                  <a:pt x="534" y="747"/>
                </a:lnTo>
                <a:lnTo>
                  <a:pt x="201" y="753"/>
                </a:lnTo>
                <a:lnTo>
                  <a:pt x="0" y="753"/>
                </a:lnTo>
              </a:path>
            </a:pathLst>
          </a:custGeom>
          <a:gradFill rotWithShape="0">
            <a:gsLst>
              <a:gs pos="0">
                <a:schemeClr val="accent2">
                  <a:alpha val="100000"/>
                </a:schemeClr>
              </a:gs>
              <a:gs pos="100000">
                <a:schemeClr val="bg1">
                  <a:alpha val="100000"/>
                </a:schemeClr>
              </a:gs>
            </a:gsLst>
            <a:lin ang="0" scaled="1"/>
            <a:tileRect/>
          </a:gradFill>
          <a:ln w="9525">
            <a:noFill/>
          </a:ln>
        </p:spPr>
        <p:txBody>
          <a:bodyPr/>
          <a:p>
            <a:endParaRPr lang="zh-CN" altLang="en-US"/>
          </a:p>
        </p:txBody>
      </p:sp>
      <p:sp>
        <p:nvSpPr>
          <p:cNvPr id="1033" name="Freeform 9"/>
          <p:cNvSpPr/>
          <p:nvPr/>
        </p:nvSpPr>
        <p:spPr>
          <a:xfrm>
            <a:off x="0" y="-20637"/>
            <a:ext cx="8388350" cy="1068387"/>
          </a:xfrm>
          <a:custGeom>
            <a:avLst/>
            <a:gdLst/>
            <a:ahLst/>
            <a:cxnLst>
              <a:cxn ang="0">
                <a:pos x="0" y="2147483646"/>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2147483646" y="0"/>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0" y="2147483646"/>
              </a:cxn>
            </a:cxnLst>
            <a:pathLst>
              <a:path w="5284" h="673">
                <a:moveTo>
                  <a:pt x="0" y="366"/>
                </a:moveTo>
                <a:lnTo>
                  <a:pt x="0" y="672"/>
                </a:lnTo>
                <a:lnTo>
                  <a:pt x="303" y="672"/>
                </a:lnTo>
                <a:lnTo>
                  <a:pt x="723" y="663"/>
                </a:lnTo>
                <a:lnTo>
                  <a:pt x="1020" y="654"/>
                </a:lnTo>
                <a:lnTo>
                  <a:pt x="1302" y="642"/>
                </a:lnTo>
                <a:lnTo>
                  <a:pt x="1554" y="630"/>
                </a:lnTo>
                <a:lnTo>
                  <a:pt x="1779" y="615"/>
                </a:lnTo>
                <a:lnTo>
                  <a:pt x="1962" y="606"/>
                </a:lnTo>
                <a:lnTo>
                  <a:pt x="2193" y="588"/>
                </a:lnTo>
                <a:lnTo>
                  <a:pt x="2448" y="570"/>
                </a:lnTo>
                <a:lnTo>
                  <a:pt x="2700" y="546"/>
                </a:lnTo>
                <a:lnTo>
                  <a:pt x="2904" y="528"/>
                </a:lnTo>
                <a:lnTo>
                  <a:pt x="3138" y="498"/>
                </a:lnTo>
                <a:lnTo>
                  <a:pt x="3324" y="474"/>
                </a:lnTo>
                <a:lnTo>
                  <a:pt x="3534" y="447"/>
                </a:lnTo>
                <a:lnTo>
                  <a:pt x="3735" y="420"/>
                </a:lnTo>
                <a:lnTo>
                  <a:pt x="3933" y="384"/>
                </a:lnTo>
                <a:lnTo>
                  <a:pt x="4116" y="351"/>
                </a:lnTo>
                <a:lnTo>
                  <a:pt x="4266" y="318"/>
                </a:lnTo>
                <a:lnTo>
                  <a:pt x="4446" y="279"/>
                </a:lnTo>
                <a:lnTo>
                  <a:pt x="4620" y="237"/>
                </a:lnTo>
                <a:lnTo>
                  <a:pt x="4779" y="192"/>
                </a:lnTo>
                <a:lnTo>
                  <a:pt x="4920" y="147"/>
                </a:lnTo>
                <a:lnTo>
                  <a:pt x="5085" y="90"/>
                </a:lnTo>
                <a:lnTo>
                  <a:pt x="5193" y="42"/>
                </a:lnTo>
                <a:lnTo>
                  <a:pt x="5283" y="0"/>
                </a:lnTo>
                <a:lnTo>
                  <a:pt x="3201" y="0"/>
                </a:lnTo>
                <a:lnTo>
                  <a:pt x="2982" y="57"/>
                </a:lnTo>
                <a:lnTo>
                  <a:pt x="2775" y="108"/>
                </a:lnTo>
                <a:lnTo>
                  <a:pt x="2562" y="150"/>
                </a:lnTo>
                <a:lnTo>
                  <a:pt x="2397" y="183"/>
                </a:lnTo>
                <a:lnTo>
                  <a:pt x="2205" y="213"/>
                </a:lnTo>
                <a:lnTo>
                  <a:pt x="2001" y="243"/>
                </a:lnTo>
                <a:lnTo>
                  <a:pt x="1776" y="273"/>
                </a:lnTo>
                <a:lnTo>
                  <a:pt x="1536" y="297"/>
                </a:lnTo>
                <a:lnTo>
                  <a:pt x="1344" y="312"/>
                </a:lnTo>
                <a:lnTo>
                  <a:pt x="1134" y="330"/>
                </a:lnTo>
                <a:lnTo>
                  <a:pt x="921" y="342"/>
                </a:lnTo>
                <a:lnTo>
                  <a:pt x="696" y="354"/>
                </a:lnTo>
                <a:lnTo>
                  <a:pt x="501" y="360"/>
                </a:lnTo>
                <a:lnTo>
                  <a:pt x="279" y="366"/>
                </a:lnTo>
                <a:lnTo>
                  <a:pt x="99" y="369"/>
                </a:lnTo>
                <a:lnTo>
                  <a:pt x="0" y="366"/>
                </a:lnTo>
              </a:path>
            </a:pathLst>
          </a:custGeom>
          <a:gradFill rotWithShape="0">
            <a:gsLst>
              <a:gs pos="0">
                <a:schemeClr val="accent2">
                  <a:alpha val="100000"/>
                </a:schemeClr>
              </a:gs>
              <a:gs pos="100000">
                <a:schemeClr val="bg1">
                  <a:alpha val="100000"/>
                </a:schemeClr>
              </a:gs>
            </a:gsLst>
            <a:lin ang="0" scaled="1"/>
            <a:tileRect/>
          </a:gradFill>
          <a:ln w="9525">
            <a:noFill/>
          </a:ln>
        </p:spPr>
        <p:txBody>
          <a:bodyPr/>
          <a:p>
            <a:endParaRPr lang="zh-CN" altLang="en-US"/>
          </a:p>
        </p:txBody>
      </p:sp>
      <p:sp>
        <p:nvSpPr>
          <p:cNvPr id="1034" name="Freeform 10"/>
          <p:cNvSpPr/>
          <p:nvPr/>
        </p:nvSpPr>
        <p:spPr>
          <a:xfrm>
            <a:off x="0" y="-20637"/>
            <a:ext cx="4578350" cy="454025"/>
          </a:xfrm>
          <a:custGeom>
            <a:avLst/>
            <a:gdLst/>
            <a:ahLst/>
            <a:cxnLst>
              <a:cxn ang="0">
                <a:pos x="0" y="0"/>
              </a:cxn>
              <a:cxn ang="0">
                <a:pos x="0"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2147483646"/>
              </a:cxn>
              <a:cxn ang="0">
                <a:pos x="2147483646" y="0"/>
              </a:cxn>
              <a:cxn ang="0">
                <a:pos x="0" y="0"/>
              </a:cxn>
            </a:cxnLst>
            <a:pathLst>
              <a:path w="2884" h="286">
                <a:moveTo>
                  <a:pt x="0" y="0"/>
                </a:moveTo>
                <a:lnTo>
                  <a:pt x="0" y="285"/>
                </a:lnTo>
                <a:lnTo>
                  <a:pt x="192" y="285"/>
                </a:lnTo>
                <a:lnTo>
                  <a:pt x="384" y="282"/>
                </a:lnTo>
                <a:lnTo>
                  <a:pt x="579" y="276"/>
                </a:lnTo>
                <a:lnTo>
                  <a:pt x="789" y="267"/>
                </a:lnTo>
                <a:lnTo>
                  <a:pt x="999" y="258"/>
                </a:lnTo>
                <a:lnTo>
                  <a:pt x="1161" y="246"/>
                </a:lnTo>
                <a:lnTo>
                  <a:pt x="1302" y="234"/>
                </a:lnTo>
                <a:lnTo>
                  <a:pt x="1458" y="222"/>
                </a:lnTo>
                <a:lnTo>
                  <a:pt x="1665" y="201"/>
                </a:lnTo>
                <a:lnTo>
                  <a:pt x="1992" y="159"/>
                </a:lnTo>
                <a:lnTo>
                  <a:pt x="2301" y="117"/>
                </a:lnTo>
                <a:lnTo>
                  <a:pt x="2604" y="60"/>
                </a:lnTo>
                <a:lnTo>
                  <a:pt x="2883" y="0"/>
                </a:lnTo>
                <a:lnTo>
                  <a:pt x="0" y="0"/>
                </a:lnTo>
              </a:path>
            </a:pathLst>
          </a:custGeom>
          <a:gradFill rotWithShape="0">
            <a:gsLst>
              <a:gs pos="0">
                <a:schemeClr val="accent2">
                  <a:alpha val="100000"/>
                </a:schemeClr>
              </a:gs>
              <a:gs pos="100000">
                <a:schemeClr val="bg1">
                  <a:alpha val="100000"/>
                </a:schemeClr>
              </a:gs>
            </a:gsLst>
            <a:lin ang="0" scaled="1"/>
            <a:tileRect/>
          </a:gradFill>
          <a:ln w="9525">
            <a:noFill/>
          </a:ln>
        </p:spPr>
        <p:txBody>
          <a:bodyPr/>
          <a:p>
            <a:endParaRPr lang="zh-CN" altLang="en-US"/>
          </a:p>
        </p:txBody>
      </p:sp>
      <p:sp>
        <p:nvSpPr>
          <p:cNvPr id="1035" name="Rectangle 11"/>
          <p:cNvSpPr>
            <a:spLocks noGrp="1"/>
          </p:cNvSpPr>
          <p:nvPr>
            <p:ph type="title"/>
          </p:nvPr>
        </p:nvSpPr>
        <p:spPr>
          <a:xfrm>
            <a:off x="685800" y="609600"/>
            <a:ext cx="7772400" cy="1143000"/>
          </a:xfrm>
          <a:prstGeom prst="rect">
            <a:avLst/>
          </a:prstGeom>
          <a:noFill/>
          <a:ln w="9525">
            <a:noFill/>
          </a:ln>
        </p:spPr>
        <p:txBody>
          <a:bodyPr anchor="ctr" anchorCtr="0"/>
          <a:p>
            <a:pPr lvl="0"/>
            <a:r>
              <a:rPr lang="zh-CN" altLang="en-US" dirty="0"/>
              <a:t>单击此处编辑母版标题样式</a:t>
            </a:r>
            <a:endParaRPr lang="zh-CN" altLang="en-US" dirty="0"/>
          </a:p>
        </p:txBody>
      </p:sp>
      <p:sp>
        <p:nvSpPr>
          <p:cNvPr id="1036" name="Rectangle 12"/>
          <p:cNvSpPr>
            <a:spLocks noGrp="1"/>
          </p:cNvSpPr>
          <p:nvPr>
            <p:ph type="body" idx="1"/>
          </p:nvPr>
        </p:nvSpPr>
        <p:spPr>
          <a:xfrm>
            <a:off x="685800" y="1981200"/>
            <a:ext cx="7772400" cy="4114800"/>
          </a:xfrm>
          <a:prstGeom prst="rect">
            <a:avLst/>
          </a:prstGeom>
          <a:noFill/>
          <a:ln w="9525">
            <a:noFill/>
          </a:ln>
        </p:spPr>
        <p:txBody>
          <a:bodyPr/>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2061" name="Rectangle 13"/>
          <p:cNvSpPr>
            <a:spLocks noGrp="1" noChangeArrowheads="1"/>
          </p:cNvSpPr>
          <p:nvPr>
            <p:ph type="dt" sz="half" idx="2"/>
          </p:nvPr>
        </p:nvSpPr>
        <p:spPr bwMode="auto">
          <a:xfrm>
            <a:off x="685800" y="6248400"/>
            <a:ext cx="1905000" cy="457200"/>
          </a:xfrm>
          <a:prstGeom prst="rect">
            <a:avLst/>
          </a:prstGeom>
          <a:noFill/>
          <a:ln>
            <a:noFill/>
          </a:ln>
          <a:effectLst/>
        </p:spPr>
        <p:txBody>
          <a:bodyPr vert="horz" wrap="square" lIns="91440" tIns="45720" rIns="91440" bIns="45720" numCol="1" anchor="t" anchorCtr="0" compatLnSpc="1"/>
          <a:lstStyle>
            <a:lvl1pPr eaLnBrk="1" hangingPunct="1">
              <a:defRPr sz="1400">
                <a:ea typeface="宋体" panose="02010600030101010101" pitchFamily="2" charset="-122"/>
              </a:defRPr>
            </a:lvl1pPr>
          </a:lstStyle>
          <a:p>
            <a:pPr marL="0" marR="0" lvl="0" indent="0" algn="l"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62" name="Rectangle 14"/>
          <p:cNvSpPr>
            <a:spLocks noGrp="1" noChangeArrowheads="1"/>
          </p:cNvSpPr>
          <p:nvPr>
            <p:ph type="ftr" sz="quarter" idx="3"/>
          </p:nvPr>
        </p:nvSpPr>
        <p:spPr bwMode="auto">
          <a:xfrm>
            <a:off x="3124200" y="6248400"/>
            <a:ext cx="2895600" cy="457200"/>
          </a:xfrm>
          <a:prstGeom prst="rect">
            <a:avLst/>
          </a:prstGeom>
          <a:noFill/>
          <a:ln>
            <a:noFill/>
          </a:ln>
          <a:effectLst/>
        </p:spPr>
        <p:txBody>
          <a:bodyPr vert="horz" wrap="square" lIns="91440" tIns="45720" rIns="91440" bIns="45720" numCol="1" anchor="t" anchorCtr="0" compatLnSpc="1"/>
          <a:lstStyle>
            <a:lvl1pPr algn="ctr" eaLnBrk="1" hangingPunct="1">
              <a:defRPr sz="1400">
                <a:ea typeface="宋体" panose="02010600030101010101" pitchFamily="2" charset="-122"/>
              </a:defRPr>
            </a:lvl1pPr>
          </a:lstStyle>
          <a:p>
            <a:pPr marL="0" marR="0" lvl="0" indent="0" algn="ctr" defTabSz="914400" rtl="0" eaLnBrk="1" fontAlgn="base" latinLnBrk="0" hangingPunct="1">
              <a:lnSpc>
                <a:spcPct val="100000"/>
              </a:lnSpc>
              <a:spcBef>
                <a:spcPct val="0"/>
              </a:spcBef>
              <a:spcAft>
                <a:spcPct val="0"/>
              </a:spcAft>
              <a:buClrTx/>
              <a:buSzTx/>
              <a:buFontTx/>
              <a:buNone/>
              <a:defRPr/>
            </a:pPr>
            <a:endParaRPr kumimoji="0" lang="en-US" altLang="zh-CN" sz="14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
        <p:nvSpPr>
          <p:cNvPr id="2063" name="Rectangle 15"/>
          <p:cNvSpPr>
            <a:spLocks noGrp="1" noChangeArrowheads="1"/>
          </p:cNvSpPr>
          <p:nvPr>
            <p:ph type="sldNum" sz="quarter" idx="4"/>
          </p:nvPr>
        </p:nvSpPr>
        <p:spPr bwMode="auto">
          <a:xfrm>
            <a:off x="6553200" y="6248400"/>
            <a:ext cx="1905000" cy="457200"/>
          </a:xfrm>
          <a:prstGeom prst="rect">
            <a:avLst/>
          </a:prstGeom>
          <a:noFill/>
          <a:ln>
            <a:noFill/>
          </a:ln>
          <a:effectLst/>
        </p:spPr>
        <p:txBody>
          <a:bodyPr vert="horz" wrap="square" lIns="91440" tIns="45720" rIns="91440" bIns="45720" numCol="1" anchor="t" anchorCtr="0" compatLnSpc="1"/>
          <a:lstStyle>
            <a:lvl1pPr algn="r">
              <a:defRPr sz="1400"/>
            </a:lvl1pPr>
          </a:lstStyle>
          <a:p>
            <a:pPr lvl="0" eaLnBrk="1" hangingPunct="1">
              <a:buNone/>
            </a:pPr>
            <a:fld id="{9A0DB2DC-4C9A-4742-B13C-FB6460FD3503}" type="slidenum">
              <a:rPr lang="zh-CN" altLang="en-US" dirty="0">
                <a:latin typeface="Times New Roman" panose="02020603050405020304" pitchFamily="18" charset="0"/>
              </a:rPr>
            </a:fld>
            <a:endParaRPr lang="zh-CN" altLang="en-US" dirty="0">
              <a:latin typeface="Times New Roman" panose="02020603050405020304" pitchFamily="18" charset="0"/>
            </a:endParaRPr>
          </a:p>
        </p:txBody>
      </p:sp>
    </p:spTree>
  </p:cSld>
  <p:clrMap bg1="dk2" tx1="lt1" bg2="dk1"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1000"/>
                                  </p:stCondLst>
                                  <p:childTnLst>
                                    <p:set>
                                      <p:cBhvr>
                                        <p:cTn id="6" dur="1" fill="hold">
                                          <p:stCondLst>
                                            <p:cond delay="0"/>
                                          </p:stCondLst>
                                        </p:cTn>
                                        <p:tgtEl>
                                          <p:spTgt spid="2050"/>
                                        </p:tgtEl>
                                        <p:attrNameLst>
                                          <p:attrName>style.visibility</p:attrName>
                                        </p:attrNameLst>
                                      </p:cBhvr>
                                      <p:to>
                                        <p:strVal val="visible"/>
                                      </p:to>
                                    </p:set>
                                    <p:anim calcmode="lin" valueType="num">
                                      <p:cBhvr additive="base">
                                        <p:cTn id="7" dur="500" fill="hold"/>
                                        <p:tgtEl>
                                          <p:spTgt spid="2050"/>
                                        </p:tgtEl>
                                        <p:attrNameLst>
                                          <p:attrName>ppt_x</p:attrName>
                                        </p:attrNameLst>
                                      </p:cBhvr>
                                      <p:tavLst>
                                        <p:tav tm="0">
                                          <p:val>
                                            <p:strVal val="0-#ppt_w/2"/>
                                          </p:val>
                                        </p:tav>
                                        <p:tav tm="100000">
                                          <p:val>
                                            <p:strVal val="#ppt_x"/>
                                          </p:val>
                                        </p:tav>
                                      </p:tavLst>
                                    </p:anim>
                                    <p:anim calcmode="lin" valueType="num">
                                      <p:cBhvr additive="base">
                                        <p:cTn id="8" dur="500" fill="hold"/>
                                        <p:tgtEl>
                                          <p:spTgt spid="2050"/>
                                        </p:tgtEl>
                                        <p:attrNameLst>
                                          <p:attrName>ppt_y</p:attrName>
                                        </p:attrNameLst>
                                      </p:cBhvr>
                                      <p:tavLst>
                                        <p:tav tm="0">
                                          <p:val>
                                            <p:strVal val="#ppt_y"/>
                                          </p:val>
                                        </p:tav>
                                        <p:tav tm="100000">
                                          <p:val>
                                            <p:strVal val="#ppt_y"/>
                                          </p:val>
                                        </p:tav>
                                      </p:tavLst>
                                    </p:anim>
                                  </p:childTnLst>
                                  <p:subTnLst>
                                    <p:set>
                                      <p:cBhvr override="childStyle">
                                        <p:cTn dur="1" fill="hold" display="0" masterRel="sameClick" afterEffect="1">
                                          <p:stCondLst>
                                            <p:cond evt="end" delay="0">
                                              <p:tn val="5"/>
                                            </p:cond>
                                          </p:stCondLst>
                                        </p:cTn>
                                        <p:tgtEl>
                                          <p:spTgt spid="2050"/>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50" grpId="0" animBg="1" autoUpdateAnimBg="0"/>
    </p:bldLst>
  </p:timing>
  <p:hf sldNum="0" hdr="0" ftr="0" dt="0"/>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sz="44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sz="4400">
          <a:solidFill>
            <a:schemeClr val="tx2"/>
          </a:solidFill>
          <a:latin typeface="Times New Roman" panose="02020603050405020304" pitchFamily="18" charset="0"/>
          <a:ea typeface="宋体" panose="02010600030101010101" pitchFamily="2" charset="-122"/>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vl6pPr marL="2514600" indent="-228600" algn="l" rtl="0" fontAlgn="base">
        <a:spcBef>
          <a:spcPct val="20000"/>
        </a:spcBef>
        <a:spcAft>
          <a:spcPct val="0"/>
        </a:spcAft>
        <a:buChar char="»"/>
        <a:defRPr sz="2000">
          <a:solidFill>
            <a:schemeClr val="tx1"/>
          </a:solidFill>
          <a:latin typeface="+mn-lt"/>
          <a:ea typeface="+mn-ea"/>
        </a:defRPr>
      </a:lvl6pPr>
      <a:lvl7pPr marL="2971800" indent="-228600" algn="l" rtl="0" fontAlgn="base">
        <a:spcBef>
          <a:spcPct val="20000"/>
        </a:spcBef>
        <a:spcAft>
          <a:spcPct val="0"/>
        </a:spcAft>
        <a:buChar char="»"/>
        <a:defRPr sz="2000">
          <a:solidFill>
            <a:schemeClr val="tx1"/>
          </a:solidFill>
          <a:latin typeface="+mn-lt"/>
          <a:ea typeface="+mn-ea"/>
        </a:defRPr>
      </a:lvl7pPr>
      <a:lvl8pPr marL="3429000" indent="-228600" algn="l" rtl="0" fontAlgn="base">
        <a:spcBef>
          <a:spcPct val="20000"/>
        </a:spcBef>
        <a:spcAft>
          <a:spcPct val="0"/>
        </a:spcAft>
        <a:buChar char="»"/>
        <a:defRPr sz="2000">
          <a:solidFill>
            <a:schemeClr val="tx1"/>
          </a:solidFill>
          <a:latin typeface="+mn-lt"/>
          <a:ea typeface="+mn-ea"/>
        </a:defRPr>
      </a:lvl8pPr>
      <a:lvl9pPr marL="3886200" indent="-228600" algn="l" rtl="0" fontAlgn="base">
        <a:spcBef>
          <a:spcPct val="20000"/>
        </a:spcBef>
        <a:spcAft>
          <a:spcPct val="0"/>
        </a:spcAft>
        <a:buChar char="»"/>
        <a:defRPr sz="2000">
          <a:solidFill>
            <a:schemeClr val="tx1"/>
          </a:solidFill>
          <a:latin typeface="+mn-lt"/>
          <a:ea typeface="+mn-ea"/>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1.xml"/><Relationship Id="rId1"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7.xml"/><Relationship Id="rId1" Type="http://schemas.openxmlformats.org/officeDocument/2006/relationships/image" Target="../media/image15.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image" Target="../media/image16.jpeg"/></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8.png"/><Relationship Id="rId1"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1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19.png"/><Relationship Id="rId1" Type="http://schemas.openxmlformats.org/officeDocument/2006/relationships/image" Target="../media/image17.png"/></Relationships>
</file>

<file path=ppt/slides/_rels/slide16.xml.rels><?xml version="1.0" encoding="UTF-8" standalone="yes"?>
<Relationships xmlns="http://schemas.openxmlformats.org/package/2006/relationships"><Relationship Id="rId4" Type="http://schemas.openxmlformats.org/officeDocument/2006/relationships/notesSlide" Target="../notesSlides/notesSlide11.xml"/><Relationship Id="rId3" Type="http://schemas.openxmlformats.org/officeDocument/2006/relationships/slideLayout" Target="../slideLayouts/slideLayout7.xml"/><Relationship Id="rId2" Type="http://schemas.openxmlformats.org/officeDocument/2006/relationships/image" Target="../media/image21.jpeg"/><Relationship Id="rId1" Type="http://schemas.openxmlformats.org/officeDocument/2006/relationships/image" Target="../media/image20.jpeg"/></Relationships>
</file>

<file path=ppt/slides/_rels/slide17.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7.xml"/><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image" Target="../media/image22.jpeg"/></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4.xml"/><Relationship Id="rId3" Type="http://schemas.openxmlformats.org/officeDocument/2006/relationships/slideLayout" Target="../slideLayouts/slideLayout7.xml"/><Relationship Id="rId2" Type="http://schemas.openxmlformats.org/officeDocument/2006/relationships/image" Target="../media/image26.jpeg"/><Relationship Id="rId1" Type="http://schemas.openxmlformats.org/officeDocument/2006/relationships/image" Target="../media/image25.jpeg"/></Relationships>
</file>

<file path=ppt/slides/_rels/slide2.xml.rels><?xml version="1.0" encoding="UTF-8" standalone="yes"?>
<Relationships xmlns="http://schemas.openxmlformats.org/package/2006/relationships"><Relationship Id="rId2" Type="http://schemas.openxmlformats.org/officeDocument/2006/relationships/slideLayout" Target="../slideLayouts/slideLayout2.xml"/><Relationship Id="rId1" Type="http://schemas.openxmlformats.org/officeDocument/2006/relationships/image" Target="../media/image2.jpeg"/></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image" Target="../media/image27.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6" Type="http://schemas.openxmlformats.org/officeDocument/2006/relationships/notesSlide" Target="../notesSlides/notesSlide17.xml"/><Relationship Id="rId5" Type="http://schemas.openxmlformats.org/officeDocument/2006/relationships/slideLayout" Target="../slideLayouts/slideLayout7.xml"/><Relationship Id="rId4" Type="http://schemas.openxmlformats.org/officeDocument/2006/relationships/image" Target="../media/image31.jpeg"/><Relationship Id="rId3" Type="http://schemas.openxmlformats.org/officeDocument/2006/relationships/image" Target="../media/image30.jpeg"/><Relationship Id="rId2" Type="http://schemas.openxmlformats.org/officeDocument/2006/relationships/image" Target="../media/image29.jpeg"/><Relationship Id="rId1" Type="http://schemas.openxmlformats.org/officeDocument/2006/relationships/image" Target="../media/image28.jpeg"/></Relationships>
</file>

<file path=ppt/slides/_rels/slide23.xml.rels><?xml version="1.0" encoding="UTF-8" standalone="yes"?>
<Relationships xmlns="http://schemas.openxmlformats.org/package/2006/relationships"><Relationship Id="rId4" Type="http://schemas.openxmlformats.org/officeDocument/2006/relationships/notesSlide" Target="../notesSlides/notesSlide18.xml"/><Relationship Id="rId3" Type="http://schemas.openxmlformats.org/officeDocument/2006/relationships/slideLayout" Target="../slideLayouts/slideLayout7.xml"/><Relationship Id="rId2" Type="http://schemas.openxmlformats.org/officeDocument/2006/relationships/image" Target="../media/image33.png"/><Relationship Id="rId1" Type="http://schemas.openxmlformats.org/officeDocument/2006/relationships/image" Target="../media/image32.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image" Target="../media/image34.png"/></Relationships>
</file>

<file path=ppt/slides/_rels/slide27.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image" Target="../media/image35.png"/></Relationships>
</file>

<file path=ppt/slides/_rels/slide28.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image" Target="../media/image36.pn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6" Type="http://schemas.openxmlformats.org/officeDocument/2006/relationships/notesSlide" Target="../notesSlides/notesSlide27.xml"/><Relationship Id="rId5" Type="http://schemas.openxmlformats.org/officeDocument/2006/relationships/slideLayout" Target="../slideLayouts/slideLayout7.xml"/><Relationship Id="rId4" Type="http://schemas.openxmlformats.org/officeDocument/2006/relationships/image" Target="../media/image39.png"/><Relationship Id="rId3" Type="http://schemas.openxmlformats.org/officeDocument/2006/relationships/image" Target="../media/image38.jpeg"/><Relationship Id="rId2" Type="http://schemas.openxmlformats.org/officeDocument/2006/relationships/hyperlink" Target="p410-204.mov" TargetMode="External"/><Relationship Id="rId1" Type="http://schemas.openxmlformats.org/officeDocument/2006/relationships/image" Target="../media/image37.jpe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image" Target="../media/image40.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notesSlide" Target="../notesSlides/notesSlide33.xml"/><Relationship Id="rId2" Type="http://schemas.openxmlformats.org/officeDocument/2006/relationships/slideLayout" Target="../slideLayouts/slideLayout7.xml"/><Relationship Id="rId1" Type="http://schemas.openxmlformats.org/officeDocument/2006/relationships/image" Target="../media/image41.jpe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42.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notesSlide" Target="../notesSlides/notesSlide34.xml"/><Relationship Id="rId2" Type="http://schemas.openxmlformats.org/officeDocument/2006/relationships/slideLayout" Target="../slideLayouts/slideLayout7.xml"/><Relationship Id="rId1" Type="http://schemas.openxmlformats.org/officeDocument/2006/relationships/image" Target="../media/image43.jpeg"/></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notesSlide" Target="../notesSlides/notesSlide36.xml"/><Relationship Id="rId2" Type="http://schemas.openxmlformats.org/officeDocument/2006/relationships/slideLayout" Target="../slideLayouts/slideLayout7.xml"/><Relationship Id="rId1" Type="http://schemas.openxmlformats.org/officeDocument/2006/relationships/image" Target="../media/image44.png"/></Relationships>
</file>

<file path=ppt/slides/_rels/slide45.xml.rels><?xml version="1.0" encoding="UTF-8" standalone="yes"?>
<Relationships xmlns="http://schemas.openxmlformats.org/package/2006/relationships"><Relationship Id="rId5" Type="http://schemas.openxmlformats.org/officeDocument/2006/relationships/notesSlide" Target="../notesSlides/notesSlide37.xml"/><Relationship Id="rId4" Type="http://schemas.openxmlformats.org/officeDocument/2006/relationships/vmlDrawing" Target="../drawings/vmlDrawing1.vml"/><Relationship Id="rId3" Type="http://schemas.openxmlformats.org/officeDocument/2006/relationships/slideLayout" Target="../slideLayouts/slideLayout7.xml"/><Relationship Id="rId2" Type="http://schemas.openxmlformats.org/officeDocument/2006/relationships/image" Target="../media/image45.wmf"/><Relationship Id="rId1" Type="http://schemas.openxmlformats.org/officeDocument/2006/relationships/oleObject" Target="../embeddings/oleObject1.bin"/></Relationships>
</file>

<file path=ppt/slides/_rels/slide46.xml.rels><?xml version="1.0" encoding="UTF-8" standalone="yes"?>
<Relationships xmlns="http://schemas.openxmlformats.org/package/2006/relationships"><Relationship Id="rId3" Type="http://schemas.openxmlformats.org/officeDocument/2006/relationships/notesSlide" Target="../notesSlides/notesSlide38.xml"/><Relationship Id="rId2" Type="http://schemas.openxmlformats.org/officeDocument/2006/relationships/slideLayout" Target="../slideLayouts/slideLayout7.xml"/><Relationship Id="rId1" Type="http://schemas.openxmlformats.org/officeDocument/2006/relationships/image" Target="../media/image46.jpeg"/></Relationships>
</file>

<file path=ppt/slides/_rels/slide47.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image" Target="../media/image47.jpe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4" Type="http://schemas.openxmlformats.org/officeDocument/2006/relationships/notesSlide" Target="../notesSlides/notesSlide41.xml"/><Relationship Id="rId3" Type="http://schemas.openxmlformats.org/officeDocument/2006/relationships/slideLayout" Target="../slideLayouts/slideLayout7.xml"/><Relationship Id="rId2" Type="http://schemas.openxmlformats.org/officeDocument/2006/relationships/image" Target="../media/image49.jpeg"/><Relationship Id="rId1" Type="http://schemas.openxmlformats.org/officeDocument/2006/relationships/image" Target="../media/image48.jpe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notesSlide" Target="../notesSlides/notesSlide42.xml"/><Relationship Id="rId2" Type="http://schemas.openxmlformats.org/officeDocument/2006/relationships/slideLayout" Target="../slideLayouts/slideLayout7.xml"/><Relationship Id="rId1" Type="http://schemas.openxmlformats.org/officeDocument/2006/relationships/image" Target="../media/image50.png"/></Relationships>
</file>

<file path=ppt/slides/_rels/slide51.xml.rels><?xml version="1.0" encoding="UTF-8" standalone="yes"?>
<Relationships xmlns="http://schemas.openxmlformats.org/package/2006/relationships"><Relationship Id="rId3" Type="http://schemas.openxmlformats.org/officeDocument/2006/relationships/notesSlide" Target="../notesSlides/notesSlide43.xml"/><Relationship Id="rId2" Type="http://schemas.openxmlformats.org/officeDocument/2006/relationships/slideLayout" Target="../slideLayouts/slideLayout7.xml"/><Relationship Id="rId1" Type="http://schemas.openxmlformats.org/officeDocument/2006/relationships/image" Target="../media/image51.jpeg"/></Relationships>
</file>

<file path=ppt/slides/_rels/slide52.xml.rels><?xml version="1.0" encoding="UTF-8" standalone="yes"?>
<Relationships xmlns="http://schemas.openxmlformats.org/package/2006/relationships"><Relationship Id="rId3" Type="http://schemas.openxmlformats.org/officeDocument/2006/relationships/notesSlide" Target="../notesSlides/notesSlide44.xml"/><Relationship Id="rId2" Type="http://schemas.openxmlformats.org/officeDocument/2006/relationships/slideLayout" Target="../slideLayouts/slideLayout7.xml"/><Relationship Id="rId1" Type="http://schemas.openxmlformats.org/officeDocument/2006/relationships/image" Target="../media/image52.png"/></Relationships>
</file>

<file path=ppt/slides/_rels/slide53.xml.rels><?xml version="1.0" encoding="UTF-8" standalone="yes"?>
<Relationships xmlns="http://schemas.openxmlformats.org/package/2006/relationships"><Relationship Id="rId4" Type="http://schemas.openxmlformats.org/officeDocument/2006/relationships/notesSlide" Target="../notesSlides/notesSlide45.xml"/><Relationship Id="rId3" Type="http://schemas.openxmlformats.org/officeDocument/2006/relationships/slideLayout" Target="../slideLayouts/slideLayout7.xml"/><Relationship Id="rId2" Type="http://schemas.openxmlformats.org/officeDocument/2006/relationships/image" Target="../media/image54.jpeg"/><Relationship Id="rId1" Type="http://schemas.openxmlformats.org/officeDocument/2006/relationships/image" Target="../media/image53.jpeg"/></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notesSlide" Target="../notesSlides/notesSlide48.xml"/><Relationship Id="rId2" Type="http://schemas.openxmlformats.org/officeDocument/2006/relationships/slideLayout" Target="../slideLayouts/slideLayout7.xml"/><Relationship Id="rId1" Type="http://schemas.openxmlformats.org/officeDocument/2006/relationships/image" Target="../media/image55.jpeg"/></Relationships>
</file>

<file path=ppt/slides/_rels/slide57.xml.rels><?xml version="1.0" encoding="UTF-8" standalone="yes"?>
<Relationships xmlns="http://schemas.openxmlformats.org/package/2006/relationships"><Relationship Id="rId3" Type="http://schemas.openxmlformats.org/officeDocument/2006/relationships/notesSlide" Target="../notesSlides/notesSlide49.xml"/><Relationship Id="rId2" Type="http://schemas.openxmlformats.org/officeDocument/2006/relationships/slideLayout" Target="../slideLayouts/slideLayout7.xml"/><Relationship Id="rId1" Type="http://schemas.openxmlformats.org/officeDocument/2006/relationships/image" Target="../media/image56.jpeg"/></Relationships>
</file>

<file path=ppt/slides/_rels/slide58.xml.rels><?xml version="1.0" encoding="UTF-8" standalone="yes"?>
<Relationships xmlns="http://schemas.openxmlformats.org/package/2006/relationships"><Relationship Id="rId3" Type="http://schemas.openxmlformats.org/officeDocument/2006/relationships/notesSlide" Target="../notesSlides/notesSlide50.xml"/><Relationship Id="rId2" Type="http://schemas.openxmlformats.org/officeDocument/2006/relationships/slideLayout" Target="../slideLayouts/slideLayout7.xml"/><Relationship Id="rId1" Type="http://schemas.openxmlformats.org/officeDocument/2006/relationships/image" Target="../media/image57.png"/></Relationships>
</file>

<file path=ppt/slides/_rels/slide59.xml.rels><?xml version="1.0" encoding="UTF-8" standalone="yes"?>
<Relationships xmlns="http://schemas.openxmlformats.org/package/2006/relationships"><Relationship Id="rId4" Type="http://schemas.openxmlformats.org/officeDocument/2006/relationships/notesSlide" Target="../notesSlides/notesSlide51.xml"/><Relationship Id="rId3" Type="http://schemas.openxmlformats.org/officeDocument/2006/relationships/slideLayout" Target="../slideLayouts/slideLayout7.xml"/><Relationship Id="rId2" Type="http://schemas.openxmlformats.org/officeDocument/2006/relationships/image" Target="../media/image59.png"/><Relationship Id="rId1" Type="http://schemas.openxmlformats.org/officeDocument/2006/relationships/image" Target="../media/image58.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image" Target="../media/image5.jpeg"/><Relationship Id="rId2" Type="http://schemas.openxmlformats.org/officeDocument/2006/relationships/image" Target="../media/image4.png"/><Relationship Id="rId1" Type="http://schemas.openxmlformats.org/officeDocument/2006/relationships/image" Target="../media/image3.jpeg"/></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4" Type="http://schemas.openxmlformats.org/officeDocument/2006/relationships/notesSlide" Target="../notesSlides/notesSlide53.xml"/><Relationship Id="rId3" Type="http://schemas.openxmlformats.org/officeDocument/2006/relationships/slideLayout" Target="../slideLayouts/slideLayout7.xml"/><Relationship Id="rId2" Type="http://schemas.openxmlformats.org/officeDocument/2006/relationships/image" Target="../media/image61.jpeg"/><Relationship Id="rId1" Type="http://schemas.openxmlformats.org/officeDocument/2006/relationships/image" Target="../media/image60.jpe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4" Type="http://schemas.openxmlformats.org/officeDocument/2006/relationships/notesSlide" Target="../notesSlides/notesSlide57.xml"/><Relationship Id="rId3" Type="http://schemas.openxmlformats.org/officeDocument/2006/relationships/slideLayout" Target="../slideLayouts/slideLayout7.xml"/><Relationship Id="rId2" Type="http://schemas.openxmlformats.org/officeDocument/2006/relationships/image" Target="../media/image63.png"/><Relationship Id="rId1" Type="http://schemas.openxmlformats.org/officeDocument/2006/relationships/image" Target="../media/image62.png"/></Relationships>
</file>

<file path=ppt/slides/_rels/slide67.xml.rels><?xml version="1.0" encoding="UTF-8" standalone="yes"?>
<Relationships xmlns="http://schemas.openxmlformats.org/package/2006/relationships"><Relationship Id="rId3" Type="http://schemas.openxmlformats.org/officeDocument/2006/relationships/notesSlide" Target="../notesSlides/notesSlide58.xml"/><Relationship Id="rId2" Type="http://schemas.openxmlformats.org/officeDocument/2006/relationships/slideLayout" Target="../slideLayouts/slideLayout7.xml"/><Relationship Id="rId1" Type="http://schemas.openxmlformats.org/officeDocument/2006/relationships/image" Target="../media/image64.png"/></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image" Target="../media/image66.png"/><Relationship Id="rId1" Type="http://schemas.openxmlformats.org/officeDocument/2006/relationships/image" Target="../media/image65.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7.xml"/><Relationship Id="rId4" Type="http://schemas.openxmlformats.org/officeDocument/2006/relationships/hyperlink" Target="Instwrap.mov" TargetMode="External"/><Relationship Id="rId3" Type="http://schemas.openxmlformats.org/officeDocument/2006/relationships/image" Target="../media/image8.jpeg"/><Relationship Id="rId2" Type="http://schemas.openxmlformats.org/officeDocument/2006/relationships/image" Target="../media/image7.jpeg"/><Relationship Id="rId1" Type="http://schemas.openxmlformats.org/officeDocument/2006/relationships/image" Target="../media/image6.jpeg"/></Relationships>
</file>

<file path=ppt/slides/_rels/slide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9.jpeg"/></Relationships>
</file>

<file path=ppt/slides/_rels/slide9.xml.rels><?xml version="1.0" encoding="UTF-8" standalone="yes"?>
<Relationships xmlns="http://schemas.openxmlformats.org/package/2006/relationships"><Relationship Id="rId7" Type="http://schemas.openxmlformats.org/officeDocument/2006/relationships/notesSlide" Target="../notesSlides/notesSlide7.xml"/><Relationship Id="rId6" Type="http://schemas.openxmlformats.org/officeDocument/2006/relationships/slideLayout" Target="../slideLayouts/slideLayout7.xml"/><Relationship Id="rId5" Type="http://schemas.openxmlformats.org/officeDocument/2006/relationships/image" Target="../media/image14.jpeg"/><Relationship Id="rId4" Type="http://schemas.openxmlformats.org/officeDocument/2006/relationships/image" Target="../media/image13.jpeg"/><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image" Target="../media/image10.jpeg"/></Relationships>
</file>

<file path=ppt/slides/slide1.xml><?xml version="1.0" encoding="utf-8"?>
<p:sld xmlns:a="http://schemas.openxmlformats.org/drawingml/2006/main" xmlns:r="http://schemas.openxmlformats.org/officeDocument/2006/relationships" xmlns:p="http://schemas.openxmlformats.org/presentationml/2006/main" showMasterSp="0">
  <p:cSld>
    <p:bg>
      <p:bgPr>
        <a:blipFill rotWithShape="0">
          <a:blip r:embed="rId1"/>
          <a:stretch>
            <a:fillRect/>
          </a:stretch>
        </a:blipFill>
        <a:effectLst/>
      </p:bgPr>
    </p:bg>
    <p:spTree>
      <p:nvGrpSpPr>
        <p:cNvPr id="1" name=""/>
        <p:cNvGrpSpPr/>
        <p:nvPr/>
      </p:nvGrpSpPr>
      <p:grpSpPr/>
      <p:sp>
        <p:nvSpPr>
          <p:cNvPr id="200706" name="Text Box 2"/>
          <p:cNvSpPr txBox="1">
            <a:spLocks noChangeArrowheads="1"/>
          </p:cNvSpPr>
          <p:nvPr/>
        </p:nvSpPr>
        <p:spPr bwMode="auto">
          <a:xfrm>
            <a:off x="228600" y="533400"/>
            <a:ext cx="8915400" cy="2987675"/>
          </a:xfrm>
          <a:prstGeom prst="rect">
            <a:avLst/>
          </a:prstGeom>
          <a:noFill/>
          <a:ln>
            <a:noFill/>
          </a:ln>
          <a:effectLst/>
        </p:spPr>
        <p:txBody>
          <a:bodyPr>
            <a:spAutoFit/>
          </a:bodyPr>
          <a:lstStyle/>
          <a:p>
            <a:pPr marR="0" algn="ctr" defTabSz="914400">
              <a:buClrTx/>
              <a:buSzTx/>
              <a:buFontTx/>
              <a:buNone/>
              <a:defRPr/>
            </a:pPr>
            <a:r>
              <a:rPr kumimoji="0" lang="zh-CN" altLang="en-US" sz="6600" kern="1200" cap="none" spc="0" normalizeH="0" baseline="0" noProof="0">
                <a:solidFill>
                  <a:srgbClr val="FFFF00"/>
                </a:solidFill>
                <a:effectLst>
                  <a:outerShdw blurRad="38100" dist="38100" dir="2700000" algn="tl">
                    <a:srgbClr val="000000"/>
                  </a:outerShdw>
                </a:effectLst>
                <a:latin typeface="黑体" panose="02010609060101010101" pitchFamily="2" charset="-122"/>
                <a:ea typeface="黑体" panose="02010609060101010101" pitchFamily="2" charset="-122"/>
                <a:cs typeface="+mn-cs"/>
              </a:rPr>
              <a:t>第2章 </a:t>
            </a:r>
            <a:endParaRPr kumimoji="0" lang="zh-CN" altLang="en-US" sz="4400" b="1" kern="1200" cap="none" spc="0" normalizeH="0" baseline="0" noProof="0">
              <a:solidFill>
                <a:srgbClr val="FFFF00"/>
              </a:solidFill>
              <a:latin typeface="黑体" panose="02010609060101010101" pitchFamily="2" charset="-122"/>
              <a:ea typeface="黑体" panose="02010609060101010101" pitchFamily="2" charset="-122"/>
              <a:cs typeface="+mn-cs"/>
            </a:endParaRPr>
          </a:p>
          <a:p>
            <a:pPr marR="0" algn="ctr" defTabSz="914400">
              <a:buClrTx/>
              <a:buSzTx/>
              <a:buFontTx/>
              <a:buNone/>
              <a:defRPr/>
            </a:pPr>
            <a:endParaRPr kumimoji="0" lang="zh-CN" altLang="en-US" sz="4400" b="1" kern="1200" cap="none" spc="0" normalizeH="0" baseline="0" noProof="0">
              <a:solidFill>
                <a:srgbClr val="FFFF00"/>
              </a:solidFill>
              <a:latin typeface="黑体" panose="02010609060101010101" pitchFamily="2" charset="-122"/>
              <a:ea typeface="黑体" panose="02010609060101010101" pitchFamily="2" charset="-122"/>
              <a:cs typeface="+mn-cs"/>
            </a:endParaRPr>
          </a:p>
          <a:p>
            <a:pPr marR="0" algn="ctr" defTabSz="914400">
              <a:buClrTx/>
              <a:buSzTx/>
              <a:buFontTx/>
              <a:buNone/>
              <a:defRPr/>
            </a:pPr>
            <a:r>
              <a:rPr kumimoji="0" lang="zh-CN" altLang="en-US" sz="8000" b="1" kern="1200" cap="none" spc="0" normalizeH="0" baseline="0" noProof="0">
                <a:solidFill>
                  <a:srgbClr val="FFFF00"/>
                </a:solidFill>
                <a:latin typeface="黑体" panose="02010609060101010101" pitchFamily="2" charset="-122"/>
                <a:ea typeface="黑体" panose="02010609060101010101" pitchFamily="2" charset="-122"/>
                <a:cs typeface="+mn-cs"/>
              </a:rPr>
              <a:t>纯培养和显微技术</a:t>
            </a:r>
            <a:endParaRPr kumimoji="0" lang="zh-CN" altLang="en-US" sz="8000" b="1" kern="1200" cap="none" spc="0" normalizeH="0" baseline="0" noProof="0">
              <a:solidFill>
                <a:srgbClr val="FFFF00"/>
              </a:solidFill>
              <a:latin typeface="黑体" panose="02010609060101010101" pitchFamily="2" charset="-122"/>
              <a:ea typeface="黑体" panose="02010609060101010101" pitchFamily="2" charset="-122"/>
              <a:cs typeface="+mn-cs"/>
            </a:endParaRPr>
          </a:p>
        </p:txBody>
      </p:sp>
    </p:spTree>
  </p:cSld>
  <p:clrMapOvr>
    <a:masterClrMapping/>
  </p:clrMapOvr>
  <p:transition spd="slow">
    <p:randomBar dir="vert"/>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1506" name="Text Box 2"/>
          <p:cNvSpPr txBox="1"/>
          <p:nvPr/>
        </p:nvSpPr>
        <p:spPr>
          <a:xfrm>
            <a:off x="517525" y="401638"/>
            <a:ext cx="1870075"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latin typeface="黑体" panose="02010609060101010101" pitchFamily="2" charset="-122"/>
                <a:ea typeface="黑体" panose="02010609060101010101" pitchFamily="2" charset="-122"/>
              </a:rPr>
              <a:t>2、接种操作</a:t>
            </a:r>
            <a:endParaRPr lang="zh-CN" altLang="en-US" sz="2400" b="1" dirty="0">
              <a:latin typeface="黑体" panose="02010609060101010101" pitchFamily="2" charset="-122"/>
              <a:ea typeface="黑体" panose="02010609060101010101" pitchFamily="2" charset="-122"/>
            </a:endParaRPr>
          </a:p>
        </p:txBody>
      </p:sp>
      <p:sp>
        <p:nvSpPr>
          <p:cNvPr id="21507" name="Text Box 3"/>
          <p:cNvSpPr txBox="1"/>
          <p:nvPr/>
        </p:nvSpPr>
        <p:spPr>
          <a:xfrm>
            <a:off x="381000" y="1447800"/>
            <a:ext cx="2224088" cy="5794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solidFill>
                  <a:schemeClr val="folHlink"/>
                </a:solidFill>
                <a:ea typeface="黑体" panose="02010609060101010101" pitchFamily="2" charset="-122"/>
              </a:rPr>
              <a:t>无菌操作：</a:t>
            </a:r>
            <a:endParaRPr lang="zh-CN" altLang="en-US" sz="2400" b="1" dirty="0">
              <a:ea typeface="黑体" panose="02010609060101010101" pitchFamily="2" charset="-122"/>
            </a:endParaRPr>
          </a:p>
        </p:txBody>
      </p:sp>
      <p:sp>
        <p:nvSpPr>
          <p:cNvPr id="309252" name="Text Box 4"/>
          <p:cNvSpPr txBox="1"/>
          <p:nvPr/>
        </p:nvSpPr>
        <p:spPr>
          <a:xfrm>
            <a:off x="2590800" y="1447800"/>
            <a:ext cx="6256338"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solidFill>
                  <a:srgbClr val="66FF33"/>
                </a:solidFill>
                <a:ea typeface="黑体" panose="02010609060101010101" pitchFamily="2" charset="-122"/>
              </a:rPr>
              <a:t>在无菌箱或操作室内无菌的环境下进行</a:t>
            </a:r>
            <a:endParaRPr lang="zh-CN" altLang="en-US" sz="2800" b="1" dirty="0">
              <a:solidFill>
                <a:srgbClr val="66FF33"/>
              </a:solidFill>
              <a:ea typeface="黑体" panose="02010609060101010101" pitchFamily="2" charset="-122"/>
            </a:endParaRPr>
          </a:p>
        </p:txBody>
      </p:sp>
      <p:pic>
        <p:nvPicPr>
          <p:cNvPr id="309254" name="Picture 6" descr="BC2"/>
          <p:cNvPicPr>
            <a:picLocks noChangeAspect="1"/>
          </p:cNvPicPr>
          <p:nvPr/>
        </p:nvPicPr>
        <p:blipFill>
          <a:blip r:embed="rId1"/>
          <a:stretch>
            <a:fillRect/>
          </a:stretch>
        </p:blipFill>
        <p:spPr>
          <a:xfrm>
            <a:off x="5292725" y="838200"/>
            <a:ext cx="3851275" cy="60198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9252"/>
                                        </p:tgtEl>
                                        <p:attrNameLst>
                                          <p:attrName>style.visibility</p:attrName>
                                        </p:attrNameLst>
                                      </p:cBhvr>
                                      <p:to>
                                        <p:strVal val="visible"/>
                                      </p:to>
                                    </p:set>
                                    <p:anim calcmode="lin" valueType="num">
                                      <p:cBhvr additive="base">
                                        <p:cTn id="7" dur="500" fill="hold"/>
                                        <p:tgtEl>
                                          <p:spTgt spid="309252"/>
                                        </p:tgtEl>
                                        <p:attrNameLst>
                                          <p:attrName>ppt_x</p:attrName>
                                        </p:attrNameLst>
                                      </p:cBhvr>
                                      <p:tavLst>
                                        <p:tav tm="0">
                                          <p:val>
                                            <p:strVal val="#ppt_x"/>
                                          </p:val>
                                        </p:tav>
                                        <p:tav tm="100000">
                                          <p:val>
                                            <p:strVal val="#ppt_x"/>
                                          </p:val>
                                        </p:tav>
                                      </p:tavLst>
                                    </p:anim>
                                    <p:anim calcmode="lin" valueType="num">
                                      <p:cBhvr additive="base">
                                        <p:cTn id="8" dur="500" fill="hold"/>
                                        <p:tgtEl>
                                          <p:spTgt spid="30925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309254"/>
                                        </p:tgtEl>
                                        <p:attrNameLst>
                                          <p:attrName>style.visibility</p:attrName>
                                        </p:attrNameLst>
                                      </p:cBhvr>
                                      <p:to>
                                        <p:strVal val="visible"/>
                                      </p:to>
                                    </p:set>
                                    <p:anim calcmode="lin" valueType="num">
                                      <p:cBhvr additive="base">
                                        <p:cTn id="13" dur="500" fill="hold"/>
                                        <p:tgtEl>
                                          <p:spTgt spid="309254"/>
                                        </p:tgtEl>
                                        <p:attrNameLst>
                                          <p:attrName>ppt_x</p:attrName>
                                        </p:attrNameLst>
                                      </p:cBhvr>
                                      <p:tavLst>
                                        <p:tav tm="0">
                                          <p:val>
                                            <p:strVal val="0-#ppt_w/2"/>
                                          </p:val>
                                        </p:tav>
                                        <p:tav tm="100000">
                                          <p:val>
                                            <p:strVal val="#ppt_x"/>
                                          </p:val>
                                        </p:tav>
                                      </p:tavLst>
                                    </p:anim>
                                    <p:anim calcmode="lin" valueType="num">
                                      <p:cBhvr additive="base">
                                        <p:cTn id="14" dur="500" fill="hold"/>
                                        <p:tgtEl>
                                          <p:spTgt spid="309254"/>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309254"/>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925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3554" name="Picture 2" descr="DSC04865"/>
          <p:cNvPicPr>
            <a:picLocks noChangeAspect="1"/>
          </p:cNvPicPr>
          <p:nvPr/>
        </p:nvPicPr>
        <p:blipFill>
          <a:blip r:embed="rId1"/>
          <a:stretch>
            <a:fillRect/>
          </a:stretch>
        </p:blipFill>
        <p:spPr>
          <a:xfrm>
            <a:off x="2339975" y="0"/>
            <a:ext cx="5141913" cy="6858000"/>
          </a:xfrm>
          <a:prstGeom prst="rect">
            <a:avLst/>
          </a:prstGeom>
          <a:noFill/>
          <a:ln w="9525">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5602" name="图片 1"/>
          <p:cNvPicPr/>
          <p:nvPr/>
        </p:nvPicPr>
        <p:blipFill>
          <a:blip r:embed="rId1"/>
          <a:stretch>
            <a:fillRect/>
          </a:stretch>
        </p:blipFill>
        <p:spPr>
          <a:xfrm>
            <a:off x="4763" y="0"/>
            <a:ext cx="9134475" cy="6858000"/>
          </a:xfrm>
          <a:prstGeom prst="rect">
            <a:avLst/>
          </a:prstGeom>
          <a:noFill/>
          <a:ln w="9525">
            <a:noFill/>
          </a:ln>
        </p:spPr>
      </p:pic>
      <p:sp>
        <p:nvSpPr>
          <p:cNvPr id="3" name="TextBox 2"/>
          <p:cNvSpPr txBox="1"/>
          <p:nvPr/>
        </p:nvSpPr>
        <p:spPr>
          <a:xfrm>
            <a:off x="541338" y="554038"/>
            <a:ext cx="1785938" cy="355600"/>
          </a:xfrm>
          <a:prstGeom prst="rect">
            <a:avLst/>
          </a:prstGeom>
          <a:noFill/>
        </p:spPr>
        <p:txBody>
          <a:bodyPr wrap="none" lIns="0" tIns="0" rIns="0" bIns="0"/>
          <a:lstStyle/>
          <a:p>
            <a:pPr marR="0" defTabSz="914400" eaLnBrk="1" fontAlgn="auto" hangingPunct="1">
              <a:spcBef>
                <a:spcPts val="0"/>
              </a:spcBef>
              <a:spcAft>
                <a:spcPts val="0"/>
              </a:spcAft>
              <a:buClrTx/>
              <a:buSzTx/>
              <a:buFontTx/>
              <a:buNone/>
              <a:defRPr/>
            </a:pPr>
            <a:r>
              <a:rPr kumimoji="0" lang="zh-CN" altLang="en-US" sz="2815" b="1" kern="1200" cap="none" spc="0" normalizeH="0" baseline="0" noProof="0" dirty="0">
                <a:solidFill>
                  <a:srgbClr val="FF0000"/>
                </a:solidFill>
                <a:latin typeface="华文仿宋" panose="02010600040101010101" pitchFamily="2" charset="-122"/>
                <a:ea typeface="华文仿宋" panose="02010600040101010101" pitchFamily="2" charset="-122"/>
                <a:cs typeface="+mn-cs"/>
              </a:rPr>
              <a:t>网上学习资料：</a:t>
            </a:r>
            <a:endParaRPr kumimoji="0" lang="zh-CN" altLang="en-US" sz="2815" b="1" kern="1200" cap="none" spc="0" normalizeH="0" baseline="0" noProof="0" dirty="0">
              <a:solidFill>
                <a:srgbClr val="FF0000"/>
              </a:solidFill>
              <a:latin typeface="华文仿宋" panose="02010600040101010101" pitchFamily="2" charset="-122"/>
              <a:ea typeface="华文仿宋" panose="02010600040101010101" pitchFamily="2" charset="-122"/>
              <a:cs typeface="+mn-cs"/>
            </a:endParaRPr>
          </a:p>
        </p:txBody>
      </p:sp>
      <p:pic>
        <p:nvPicPr>
          <p:cNvPr id="25604" name="Picture 9"/>
          <p:cNvPicPr>
            <a:picLocks noChangeAspect="1"/>
          </p:cNvPicPr>
          <p:nvPr/>
        </p:nvPicPr>
        <p:blipFill>
          <a:blip r:embed="rId2"/>
          <a:stretch>
            <a:fillRect/>
          </a:stretch>
        </p:blipFill>
        <p:spPr>
          <a:xfrm>
            <a:off x="315913" y="1120775"/>
            <a:ext cx="11549062" cy="6492875"/>
          </a:xfrm>
          <a:prstGeom prst="rect">
            <a:avLst/>
          </a:prstGeom>
          <a:noFill/>
          <a:ln w="9525">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6626" name="图片 1"/>
          <p:cNvPicPr/>
          <p:nvPr/>
        </p:nvPicPr>
        <p:blipFill>
          <a:blip r:embed="rId1"/>
          <a:stretch>
            <a:fillRect/>
          </a:stretch>
        </p:blipFill>
        <p:spPr>
          <a:xfrm>
            <a:off x="4763" y="0"/>
            <a:ext cx="9134475" cy="6858000"/>
          </a:xfrm>
          <a:prstGeom prst="rect">
            <a:avLst/>
          </a:prstGeom>
          <a:noFill/>
          <a:ln w="9525">
            <a:noFill/>
          </a:ln>
        </p:spPr>
      </p:pic>
      <p:sp>
        <p:nvSpPr>
          <p:cNvPr id="4" name="TextBox 3"/>
          <p:cNvSpPr txBox="1"/>
          <p:nvPr/>
        </p:nvSpPr>
        <p:spPr>
          <a:xfrm>
            <a:off x="541338" y="1630363"/>
            <a:ext cx="6775450" cy="355600"/>
          </a:xfrm>
          <a:prstGeom prst="rect">
            <a:avLst/>
          </a:prstGeom>
          <a:noFill/>
        </p:spPr>
        <p:txBody>
          <a:bodyPr wrap="none" lIns="0" tIns="0" rIns="0" bIns="0"/>
          <a:lstStyle/>
          <a:p>
            <a:pPr marR="0" defTabSz="914400" eaLnBrk="1" fontAlgn="auto" hangingPunct="1">
              <a:spcBef>
                <a:spcPts val="0"/>
              </a:spcBef>
              <a:spcAft>
                <a:spcPts val="0"/>
              </a:spcAft>
              <a:buClrTx/>
              <a:buSzTx/>
              <a:buFontTx/>
              <a:buNone/>
              <a:defRPr/>
            </a:pPr>
            <a:r>
              <a:rPr kumimoji="0" lang="zh-CN" altLang="en-US" sz="2815" b="1" kern="1200" cap="none" spc="0" normalizeH="0" baseline="0" noProof="0" dirty="0">
                <a:solidFill>
                  <a:srgbClr val="FFFFFF"/>
                </a:solidFill>
                <a:latin typeface="华文仿宋" panose="02010600040101010101" pitchFamily="2" charset="-122"/>
                <a:ea typeface="华文仿宋" panose="02010600040101010101" pitchFamily="2" charset="-122"/>
                <a:cs typeface="+mn-cs"/>
              </a:rPr>
              <a:t>病原微生物实验室生物安全管理条例（</a:t>
            </a:r>
            <a:r>
              <a:rPr kumimoji="0" lang="en-US" altLang="zh-CN" sz="2815" b="1" kern="1200" cap="none" spc="0" normalizeH="0" baseline="0" noProof="0" dirty="0">
                <a:solidFill>
                  <a:srgbClr val="FFFFFF"/>
                </a:solidFill>
                <a:latin typeface="华文仿宋" panose="02010600040101010101" pitchFamily="2" charset="-122"/>
                <a:ea typeface="华文仿宋" panose="02010600040101010101" pitchFamily="2" charset="-122"/>
                <a:cs typeface="+mn-cs"/>
              </a:rPr>
              <a:t>2018</a:t>
            </a:r>
            <a:r>
              <a:rPr kumimoji="0" lang="zh-CN" altLang="en-US" sz="2815" b="1" kern="1200" cap="none" spc="0" normalizeH="0" baseline="0" noProof="0" dirty="0">
                <a:solidFill>
                  <a:srgbClr val="FFFFFF"/>
                </a:solidFill>
                <a:latin typeface="华文仿宋" panose="02010600040101010101" pitchFamily="2" charset="-122"/>
                <a:ea typeface="华文仿宋" panose="02010600040101010101" pitchFamily="2" charset="-122"/>
                <a:cs typeface="+mn-cs"/>
              </a:rPr>
              <a:t>年修订版）</a:t>
            </a:r>
            <a:endParaRPr kumimoji="0" lang="zh-CN" altLang="en-US" sz="2815" b="1" kern="1200" cap="none" spc="0" normalizeH="0" baseline="0" noProof="0" dirty="0">
              <a:solidFill>
                <a:srgbClr val="FFFFFF"/>
              </a:solidFill>
              <a:latin typeface="华文仿宋" panose="02010600040101010101" pitchFamily="2" charset="-122"/>
              <a:ea typeface="华文仿宋" panose="02010600040101010101" pitchFamily="2" charset="-122"/>
              <a:cs typeface="+mn-cs"/>
            </a:endParaRPr>
          </a:p>
        </p:txBody>
      </p:sp>
      <p:sp>
        <p:nvSpPr>
          <p:cNvPr id="5" name="TextBox 4"/>
          <p:cNvSpPr txBox="1"/>
          <p:nvPr/>
        </p:nvSpPr>
        <p:spPr>
          <a:xfrm>
            <a:off x="541338" y="1820863"/>
            <a:ext cx="6775450" cy="357188"/>
          </a:xfrm>
          <a:prstGeom prst="rect">
            <a:avLst/>
          </a:prstGeom>
          <a:noFill/>
        </p:spPr>
        <p:txBody>
          <a:bodyPr wrap="none" lIns="0" tIns="0" rIns="0" bIns="0"/>
          <a:lstStyle/>
          <a:p>
            <a:pPr marR="0" defTabSz="914400" eaLnBrk="1" fontAlgn="auto" hangingPunct="1">
              <a:spcBef>
                <a:spcPts val="0"/>
              </a:spcBef>
              <a:spcAft>
                <a:spcPts val="0"/>
              </a:spcAft>
              <a:buClrTx/>
              <a:buSzTx/>
              <a:buFontTx/>
              <a:buNone/>
              <a:defRPr/>
            </a:pPr>
            <a:endParaRPr kumimoji="0" lang="en-US" altLang="zh-CN" sz="2815" b="1" kern="1200" cap="none" spc="0" normalizeH="0" baseline="0" noProof="0" dirty="0">
              <a:solidFill>
                <a:srgbClr val="FFFFFF"/>
              </a:solidFill>
              <a:latin typeface="华文仿宋" panose="02010600040101010101" pitchFamily="2" charset="-122"/>
              <a:ea typeface="华文仿宋" panose="02010600040101010101" pitchFamily="2" charset="-122"/>
              <a:cs typeface="+mn-cs"/>
            </a:endParaRPr>
          </a:p>
        </p:txBody>
      </p:sp>
      <p:sp>
        <p:nvSpPr>
          <p:cNvPr id="7" name="TextBox 6"/>
          <p:cNvSpPr txBox="1"/>
          <p:nvPr/>
        </p:nvSpPr>
        <p:spPr>
          <a:xfrm>
            <a:off x="600075" y="3071813"/>
            <a:ext cx="6062663" cy="357188"/>
          </a:xfrm>
          <a:prstGeom prst="rect">
            <a:avLst/>
          </a:prstGeom>
          <a:noFill/>
        </p:spPr>
        <p:txBody>
          <a:bodyPr wrap="none" lIns="0" tIns="0" rIns="0" bIns="0"/>
          <a:lstStyle/>
          <a:p>
            <a:pPr marR="0" defTabSz="914400" eaLnBrk="1" fontAlgn="auto" hangingPunct="1">
              <a:spcBef>
                <a:spcPts val="0"/>
              </a:spcBef>
              <a:spcAft>
                <a:spcPts val="0"/>
              </a:spcAft>
              <a:buClrTx/>
              <a:buSzTx/>
              <a:buFontTx/>
              <a:buNone/>
              <a:defRPr/>
            </a:pPr>
            <a:r>
              <a:rPr kumimoji="0" lang="zh-CN" altLang="en-US" sz="2815" b="1" kern="1200" cap="none" spc="0" normalizeH="0" baseline="0" noProof="0" dirty="0">
                <a:solidFill>
                  <a:srgbClr val="FFFFFF"/>
                </a:solidFill>
                <a:latin typeface="华文仿宋" panose="02010600040101010101" pitchFamily="2" charset="-122"/>
                <a:ea typeface="华文仿宋" panose="02010600040101010101" pitchFamily="2" charset="-122"/>
                <a:cs typeface="+mn-cs"/>
              </a:rPr>
              <a:t>国家标准</a:t>
            </a:r>
            <a:r>
              <a:rPr kumimoji="0" lang="en-US" altLang="zh-CN" sz="2815" b="1" kern="1200" cap="none" spc="0" normalizeH="0" baseline="0" noProof="0" dirty="0">
                <a:solidFill>
                  <a:srgbClr val="FFFFFF"/>
                </a:solidFill>
                <a:latin typeface="华文仿宋" panose="02010600040101010101" pitchFamily="2" charset="-122"/>
                <a:ea typeface="华文仿宋" panose="02010600040101010101" pitchFamily="2" charset="-122"/>
                <a:cs typeface="+mn-cs"/>
              </a:rPr>
              <a:t>《</a:t>
            </a:r>
            <a:r>
              <a:rPr kumimoji="0" lang="zh-CN" altLang="en-US" sz="2815" b="1" kern="1200" cap="none" spc="0" normalizeH="0" baseline="0" noProof="0" dirty="0">
                <a:solidFill>
                  <a:srgbClr val="FFFFFF"/>
                </a:solidFill>
                <a:latin typeface="华文仿宋" panose="02010600040101010101" pitchFamily="2" charset="-122"/>
                <a:ea typeface="华文仿宋" panose="02010600040101010101" pitchFamily="2" charset="-122"/>
                <a:cs typeface="+mn-cs"/>
              </a:rPr>
              <a:t>实验室生物安全通用要求</a:t>
            </a:r>
            <a:r>
              <a:rPr kumimoji="0" lang="en-US" altLang="zh-CN" sz="2815" b="1" kern="1200" cap="none" spc="0" normalizeH="0" baseline="0" noProof="0" dirty="0">
                <a:solidFill>
                  <a:srgbClr val="FFFFFF"/>
                </a:solidFill>
                <a:latin typeface="华文仿宋" panose="02010600040101010101" pitchFamily="2" charset="-122"/>
                <a:ea typeface="华文仿宋" panose="02010600040101010101" pitchFamily="2" charset="-122"/>
                <a:cs typeface="+mn-cs"/>
              </a:rPr>
              <a:t>》</a:t>
            </a:r>
            <a:endParaRPr kumimoji="0" lang="en-US" altLang="zh-CN" sz="2815" b="1" kern="1200" cap="none" spc="0" normalizeH="0" baseline="0" noProof="0" dirty="0">
              <a:solidFill>
                <a:srgbClr val="FFFFFF"/>
              </a:solidFill>
              <a:latin typeface="华文仿宋" panose="02010600040101010101" pitchFamily="2" charset="-122"/>
              <a:ea typeface="华文仿宋" panose="02010600040101010101" pitchFamily="2" charset="-122"/>
              <a:cs typeface="+mn-cs"/>
            </a:endParaRPr>
          </a:p>
          <a:p>
            <a:pPr marR="0" defTabSz="914400" eaLnBrk="1" fontAlgn="auto" hangingPunct="1">
              <a:spcBef>
                <a:spcPts val="0"/>
              </a:spcBef>
              <a:spcAft>
                <a:spcPts val="0"/>
              </a:spcAft>
              <a:buClrTx/>
              <a:buSzTx/>
              <a:buFontTx/>
              <a:buNone/>
              <a:defRPr/>
            </a:pPr>
            <a:r>
              <a:rPr kumimoji="0" lang="zh-CN" altLang="en-US" sz="2815" b="1" kern="1200" cap="none" spc="0" normalizeH="0" baseline="0" noProof="0" dirty="0">
                <a:solidFill>
                  <a:srgbClr val="FFFFFF"/>
                </a:solidFill>
                <a:latin typeface="华文仿宋" panose="02010600040101010101" pitchFamily="2" charset="-122"/>
                <a:ea typeface="华文仿宋" panose="02010600040101010101" pitchFamily="2" charset="-122"/>
                <a:cs typeface="+mn-cs"/>
              </a:rPr>
              <a:t>（</a:t>
            </a:r>
            <a:r>
              <a:rPr kumimoji="0" lang="en-US" altLang="zh-CN" sz="2815" b="1" kern="1200" cap="none" spc="0" normalizeH="0" baseline="0" noProof="0" dirty="0">
                <a:solidFill>
                  <a:srgbClr val="FFFFFF"/>
                </a:solidFill>
                <a:latin typeface="华文仿宋" panose="02010600040101010101" pitchFamily="2" charset="-122"/>
                <a:ea typeface="华文仿宋" panose="02010600040101010101" pitchFamily="2" charset="-122"/>
                <a:cs typeface="+mn-cs"/>
              </a:rPr>
              <a:t>GB19489-2008</a:t>
            </a:r>
            <a:r>
              <a:rPr kumimoji="0" lang="zh-CN" altLang="en-US" sz="2815" b="1" kern="1200" cap="none" spc="0" normalizeH="0" baseline="0" noProof="0" dirty="0">
                <a:solidFill>
                  <a:srgbClr val="FFFFFF"/>
                </a:solidFill>
                <a:latin typeface="华文仿宋" panose="02010600040101010101" pitchFamily="2" charset="-122"/>
                <a:ea typeface="华文仿宋" panose="02010600040101010101" pitchFamily="2" charset="-122"/>
                <a:cs typeface="+mn-cs"/>
              </a:rPr>
              <a:t>）</a:t>
            </a:r>
            <a:endParaRPr kumimoji="0" lang="en-US" altLang="zh-CN" sz="2815" b="1" kern="1200" cap="none" spc="0" normalizeH="0" baseline="0" noProof="0" dirty="0">
              <a:solidFill>
                <a:srgbClr val="FFFFFF"/>
              </a:solidFill>
              <a:latin typeface="华文仿宋" panose="02010600040101010101" pitchFamily="2" charset="-122"/>
              <a:ea typeface="华文仿宋" panose="02010600040101010101" pitchFamily="2" charset="-122"/>
              <a:cs typeface="+mn-cs"/>
            </a:endParaRPr>
          </a:p>
          <a:p>
            <a:pPr marR="0" defTabSz="914400" eaLnBrk="1" fontAlgn="auto" hangingPunct="1">
              <a:spcBef>
                <a:spcPts val="0"/>
              </a:spcBef>
              <a:spcAft>
                <a:spcPts val="0"/>
              </a:spcAft>
              <a:buClrTx/>
              <a:buSzTx/>
              <a:buFontTx/>
              <a:buNone/>
              <a:defRPr/>
            </a:pPr>
            <a:endParaRPr kumimoji="0" lang="en-US" altLang="zh-CN" sz="2815" b="1" kern="1200" cap="none" spc="0" normalizeH="0" baseline="0" noProof="0" dirty="0">
              <a:solidFill>
                <a:srgbClr val="FFFFFF"/>
              </a:solidFill>
              <a:latin typeface="华文仿宋" panose="02010600040101010101" pitchFamily="2" charset="-122"/>
              <a:ea typeface="华文仿宋" panose="02010600040101010101" pitchFamily="2" charset="-122"/>
              <a:cs typeface="+mn-cs"/>
            </a:endParaRPr>
          </a:p>
        </p:txBody>
      </p:sp>
      <p:sp>
        <p:nvSpPr>
          <p:cNvPr id="2" name="TextBox 1"/>
          <p:cNvSpPr txBox="1"/>
          <p:nvPr/>
        </p:nvSpPr>
        <p:spPr>
          <a:xfrm>
            <a:off x="2046288" y="2130425"/>
            <a:ext cx="3970338" cy="525463"/>
          </a:xfrm>
          <a:prstGeom prst="rect">
            <a:avLst/>
          </a:prstGeom>
          <a:noFill/>
        </p:spPr>
        <p:txBody>
          <a:bodyPr wrap="none">
            <a:spAutoFit/>
          </a:bodyPr>
          <a:lstStyle/>
          <a:p>
            <a:pPr marR="0" defTabSz="914400" eaLnBrk="1" hangingPunct="1">
              <a:buClrTx/>
              <a:buSzTx/>
              <a:buFontTx/>
              <a:buNone/>
              <a:defRPr/>
            </a:pPr>
            <a:r>
              <a:rPr kumimoji="0" lang="zh-CN" altLang="en-US" sz="2815" b="1" kern="1200" cap="none" spc="0" normalizeH="0" baseline="0" noProof="0" dirty="0">
                <a:solidFill>
                  <a:srgbClr val="FFFF00"/>
                </a:solidFill>
                <a:latin typeface="华文仿宋" panose="02010600040101010101" pitchFamily="2" charset="-122"/>
                <a:ea typeface="华文仿宋" panose="02010600040101010101" pitchFamily="2" charset="-122"/>
                <a:cs typeface="+mn-cs"/>
              </a:rPr>
              <a:t>按微生物危险等级分</a:t>
            </a:r>
            <a:r>
              <a:rPr kumimoji="0" lang="en-US" altLang="zh-CN" sz="2815" b="1" kern="1200" cap="none" spc="0" normalizeH="0" baseline="0" noProof="0" dirty="0">
                <a:solidFill>
                  <a:srgbClr val="FFFF00"/>
                </a:solidFill>
                <a:latin typeface="华文仿宋" panose="02010600040101010101" pitchFamily="2" charset="-122"/>
                <a:ea typeface="华文仿宋" panose="02010600040101010101" pitchFamily="2" charset="-122"/>
                <a:cs typeface="+mn-cs"/>
              </a:rPr>
              <a:t>4</a:t>
            </a:r>
            <a:r>
              <a:rPr kumimoji="0" lang="zh-CN" altLang="en-US" sz="2815" b="1" kern="1200" cap="none" spc="0" normalizeH="0" baseline="0" noProof="0" dirty="0">
                <a:solidFill>
                  <a:srgbClr val="FFFF00"/>
                </a:solidFill>
                <a:latin typeface="华文仿宋" panose="02010600040101010101" pitchFamily="2" charset="-122"/>
                <a:ea typeface="华文仿宋" panose="02010600040101010101" pitchFamily="2" charset="-122"/>
                <a:cs typeface="+mn-cs"/>
              </a:rPr>
              <a:t>类</a:t>
            </a:r>
            <a:endParaRPr kumimoji="0" lang="zh-CN" altLang="en-US" sz="2815" b="1" kern="1200" cap="none" spc="0" normalizeH="0" baseline="0" noProof="0" dirty="0">
              <a:solidFill>
                <a:srgbClr val="FFFF00"/>
              </a:solidFill>
              <a:latin typeface="华文仿宋" panose="02010600040101010101" pitchFamily="2" charset="-122"/>
              <a:ea typeface="华文仿宋" panose="02010600040101010101" pitchFamily="2" charset="-122"/>
              <a:cs typeface="+mn-cs"/>
            </a:endParaRPr>
          </a:p>
        </p:txBody>
      </p:sp>
      <p:sp>
        <p:nvSpPr>
          <p:cNvPr id="10" name="TextBox 9"/>
          <p:cNvSpPr txBox="1"/>
          <p:nvPr/>
        </p:nvSpPr>
        <p:spPr>
          <a:xfrm>
            <a:off x="2046288" y="3914775"/>
            <a:ext cx="4330700" cy="523875"/>
          </a:xfrm>
          <a:prstGeom prst="rect">
            <a:avLst/>
          </a:prstGeom>
          <a:noFill/>
        </p:spPr>
        <p:txBody>
          <a:bodyPr wrap="none">
            <a:spAutoFit/>
          </a:bodyPr>
          <a:lstStyle/>
          <a:p>
            <a:pPr marR="0" defTabSz="914400" eaLnBrk="1" hangingPunct="1">
              <a:buClrTx/>
              <a:buSzTx/>
              <a:buFontTx/>
              <a:buNone/>
              <a:defRPr/>
            </a:pPr>
            <a:r>
              <a:rPr kumimoji="0" lang="zh-CN" altLang="en-US" sz="2815" b="1" kern="1200" cap="none" spc="0" normalizeH="0" baseline="0" noProof="0" dirty="0">
                <a:solidFill>
                  <a:srgbClr val="FFFF00"/>
                </a:solidFill>
                <a:latin typeface="华文仿宋" panose="02010600040101010101" pitchFamily="2" charset="-122"/>
                <a:ea typeface="华文仿宋" panose="02010600040101010101" pitchFamily="2" charset="-122"/>
                <a:cs typeface="+mn-cs"/>
              </a:rPr>
              <a:t>生物安全防护水平分为</a:t>
            </a:r>
            <a:r>
              <a:rPr kumimoji="0" lang="en-US" altLang="zh-CN" sz="2815" b="1" kern="1200" cap="none" spc="0" normalizeH="0" baseline="0" noProof="0" dirty="0">
                <a:solidFill>
                  <a:srgbClr val="FFFF00"/>
                </a:solidFill>
                <a:latin typeface="华文仿宋" panose="02010600040101010101" pitchFamily="2" charset="-122"/>
                <a:ea typeface="华文仿宋" panose="02010600040101010101" pitchFamily="2" charset="-122"/>
                <a:cs typeface="+mn-cs"/>
              </a:rPr>
              <a:t>4</a:t>
            </a:r>
            <a:r>
              <a:rPr kumimoji="0" lang="zh-CN" altLang="en-US" sz="2815" b="1" kern="1200" cap="none" spc="0" normalizeH="0" baseline="0" noProof="0" dirty="0">
                <a:solidFill>
                  <a:srgbClr val="FFFF00"/>
                </a:solidFill>
                <a:latin typeface="华文仿宋" panose="02010600040101010101" pitchFamily="2" charset="-122"/>
                <a:ea typeface="华文仿宋" panose="02010600040101010101" pitchFamily="2" charset="-122"/>
                <a:cs typeface="+mn-cs"/>
              </a:rPr>
              <a:t>级</a:t>
            </a:r>
            <a:endParaRPr kumimoji="0" lang="zh-CN" altLang="en-US" sz="2815" b="1" kern="1200" cap="none" spc="0" normalizeH="0" baseline="0" noProof="0" dirty="0">
              <a:solidFill>
                <a:srgbClr val="FFFF00"/>
              </a:solidFill>
              <a:latin typeface="华文仿宋" panose="02010600040101010101" pitchFamily="2" charset="-122"/>
              <a:ea typeface="华文仿宋" panose="02010600040101010101" pitchFamily="2" charset="-122"/>
              <a:cs typeface="+mn-c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27650" name="文本框 1"/>
          <p:cNvSpPr txBox="1"/>
          <p:nvPr/>
        </p:nvSpPr>
        <p:spPr>
          <a:xfrm>
            <a:off x="395288" y="428625"/>
            <a:ext cx="8424862" cy="6370638"/>
          </a:xfrm>
          <a:prstGeom prst="rect">
            <a:avLst/>
          </a:prstGeom>
          <a:noFill/>
          <a:ln w="9525">
            <a:noFill/>
          </a:ln>
        </p:spPr>
        <p:txBody>
          <a:bodyPr>
            <a:spAutoFit/>
          </a:bodyPr>
          <a:p>
            <a:pPr algn="just"/>
            <a:r>
              <a:rPr lang="en-US" altLang="zh-CN" sz="2400" b="1" dirty="0">
                <a:solidFill>
                  <a:srgbClr val="FF0000"/>
                </a:solidFill>
                <a:latin typeface="华文仿宋" panose="02010600040101010101" pitchFamily="2" charset="-122"/>
                <a:ea typeface="华文仿宋" panose="02010600040101010101" pitchFamily="2" charset="-122"/>
              </a:rPr>
              <a:t>《</a:t>
            </a:r>
            <a:r>
              <a:rPr lang="zh-CN" altLang="en-US" sz="2400" b="1" dirty="0">
                <a:solidFill>
                  <a:srgbClr val="FF0000"/>
                </a:solidFill>
                <a:latin typeface="华文仿宋" panose="02010600040101010101" pitchFamily="2" charset="-122"/>
                <a:ea typeface="华文仿宋" panose="02010600040101010101" pitchFamily="2" charset="-122"/>
              </a:rPr>
              <a:t>病原微生物实验室生物安全管理条例</a:t>
            </a:r>
            <a:r>
              <a:rPr lang="en-US" altLang="zh-CN" sz="2400" b="1" dirty="0">
                <a:solidFill>
                  <a:srgbClr val="FF0000"/>
                </a:solidFill>
                <a:latin typeface="华文仿宋" panose="02010600040101010101" pitchFamily="2" charset="-122"/>
                <a:ea typeface="华文仿宋" panose="02010600040101010101" pitchFamily="2" charset="-122"/>
              </a:rPr>
              <a:t>》</a:t>
            </a:r>
            <a:r>
              <a:rPr lang="zh-CN" altLang="en-US" sz="2400" b="1" dirty="0">
                <a:solidFill>
                  <a:srgbClr val="FF0000"/>
                </a:solidFill>
                <a:latin typeface="华文仿宋" panose="02010600040101010101" pitchFamily="2" charset="-122"/>
                <a:ea typeface="华文仿宋" panose="02010600040101010101" pitchFamily="2" charset="-122"/>
              </a:rPr>
              <a:t>（</a:t>
            </a:r>
            <a:r>
              <a:rPr lang="en-US" altLang="zh-CN" sz="2400" b="1" dirty="0">
                <a:solidFill>
                  <a:srgbClr val="FF0000"/>
                </a:solidFill>
                <a:latin typeface="华文仿宋" panose="02010600040101010101" pitchFamily="2" charset="-122"/>
                <a:ea typeface="华文仿宋" panose="02010600040101010101" pitchFamily="2" charset="-122"/>
              </a:rPr>
              <a:t>2018</a:t>
            </a:r>
            <a:r>
              <a:rPr lang="zh-CN" altLang="en-US" sz="2400" b="1" dirty="0">
                <a:solidFill>
                  <a:srgbClr val="FF0000"/>
                </a:solidFill>
                <a:latin typeface="华文仿宋" panose="02010600040101010101" pitchFamily="2" charset="-122"/>
                <a:ea typeface="华文仿宋" panose="02010600040101010101" pitchFamily="2" charset="-122"/>
              </a:rPr>
              <a:t>年修订版）</a:t>
            </a:r>
            <a:endParaRPr lang="zh-CN" altLang="en-US" sz="2400" b="1" dirty="0">
              <a:solidFill>
                <a:srgbClr val="FF0000"/>
              </a:solidFill>
              <a:latin typeface="华文仿宋" panose="02010600040101010101" pitchFamily="2" charset="-122"/>
              <a:ea typeface="华文仿宋" panose="02010600040101010101" pitchFamily="2" charset="-122"/>
            </a:endParaRPr>
          </a:p>
          <a:p>
            <a:pPr algn="just"/>
            <a:endParaRPr lang="en-US" altLang="zh-CN" sz="2400" b="1" dirty="0">
              <a:solidFill>
                <a:srgbClr val="FFFF00"/>
              </a:solidFill>
              <a:latin typeface="华文仿宋" panose="02010600040101010101" pitchFamily="2" charset="-122"/>
              <a:ea typeface="华文仿宋" panose="02010600040101010101" pitchFamily="2" charset="-122"/>
            </a:endParaRPr>
          </a:p>
          <a:p>
            <a:pPr algn="just"/>
            <a:r>
              <a:rPr lang="zh-CN" altLang="en-US" sz="2400" b="1" dirty="0">
                <a:solidFill>
                  <a:srgbClr val="FFFF00"/>
                </a:solidFill>
                <a:latin typeface="华文仿宋" panose="02010600040101010101" pitchFamily="2" charset="-122"/>
                <a:ea typeface="华文仿宋" panose="02010600040101010101" pitchFamily="2" charset="-122"/>
              </a:rPr>
              <a:t>第七条　国家根据病原微生物的传染性、感染后对个体或者群体的危害程度，将病原微生物分为四类：</a:t>
            </a:r>
            <a:endParaRPr lang="zh-CN" altLang="en-US" sz="2400" b="1" dirty="0">
              <a:solidFill>
                <a:srgbClr val="FFFF00"/>
              </a:solidFill>
              <a:latin typeface="华文仿宋" panose="02010600040101010101" pitchFamily="2" charset="-122"/>
              <a:ea typeface="华文仿宋" panose="02010600040101010101" pitchFamily="2" charset="-122"/>
            </a:endParaRPr>
          </a:p>
          <a:p>
            <a:pPr algn="just"/>
            <a:r>
              <a:rPr lang="zh-CN" altLang="en-US" sz="2400" b="1" dirty="0">
                <a:solidFill>
                  <a:srgbClr val="FFFF00"/>
                </a:solidFill>
                <a:latin typeface="华文仿宋" panose="02010600040101010101" pitchFamily="2" charset="-122"/>
                <a:ea typeface="华文仿宋" panose="02010600040101010101" pitchFamily="2" charset="-122"/>
              </a:rPr>
              <a:t>第一类病原微生物，是指能够引起人类或者动物</a:t>
            </a:r>
            <a:r>
              <a:rPr lang="zh-CN" altLang="en-US" sz="2400" b="1" dirty="0">
                <a:solidFill>
                  <a:srgbClr val="FF0000"/>
                </a:solidFill>
                <a:latin typeface="华文仿宋" panose="02010600040101010101" pitchFamily="2" charset="-122"/>
                <a:ea typeface="华文仿宋" panose="02010600040101010101" pitchFamily="2" charset="-122"/>
              </a:rPr>
              <a:t>非常严重疾病</a:t>
            </a:r>
            <a:r>
              <a:rPr lang="zh-CN" altLang="en-US" sz="2400" b="1" dirty="0">
                <a:solidFill>
                  <a:srgbClr val="FFFF00"/>
                </a:solidFill>
                <a:latin typeface="华文仿宋" panose="02010600040101010101" pitchFamily="2" charset="-122"/>
                <a:ea typeface="华文仿宋" panose="02010600040101010101" pitchFamily="2" charset="-122"/>
              </a:rPr>
              <a:t>的微生物，以及</a:t>
            </a:r>
            <a:r>
              <a:rPr lang="zh-CN" altLang="en-US" sz="2400" b="1" dirty="0">
                <a:solidFill>
                  <a:srgbClr val="FF0000"/>
                </a:solidFill>
                <a:latin typeface="华文仿宋" panose="02010600040101010101" pitchFamily="2" charset="-122"/>
                <a:ea typeface="华文仿宋" panose="02010600040101010101" pitchFamily="2" charset="-122"/>
              </a:rPr>
              <a:t>我国尚未发现</a:t>
            </a:r>
            <a:r>
              <a:rPr lang="zh-CN" altLang="en-US" sz="2400" b="1" dirty="0">
                <a:solidFill>
                  <a:srgbClr val="FFFF00"/>
                </a:solidFill>
                <a:latin typeface="华文仿宋" panose="02010600040101010101" pitchFamily="2" charset="-122"/>
                <a:ea typeface="华文仿宋" panose="02010600040101010101" pitchFamily="2" charset="-122"/>
              </a:rPr>
              <a:t>或者</a:t>
            </a:r>
            <a:r>
              <a:rPr lang="zh-CN" altLang="en-US" sz="2400" b="1" dirty="0">
                <a:solidFill>
                  <a:srgbClr val="FF0000"/>
                </a:solidFill>
                <a:latin typeface="华文仿宋" panose="02010600040101010101" pitchFamily="2" charset="-122"/>
                <a:ea typeface="华文仿宋" panose="02010600040101010101" pitchFamily="2" charset="-122"/>
              </a:rPr>
              <a:t>已经宣布消灭</a:t>
            </a:r>
            <a:r>
              <a:rPr lang="zh-CN" altLang="en-US" sz="2400" b="1" dirty="0">
                <a:solidFill>
                  <a:srgbClr val="FFFF00"/>
                </a:solidFill>
                <a:latin typeface="华文仿宋" panose="02010600040101010101" pitchFamily="2" charset="-122"/>
                <a:ea typeface="华文仿宋" panose="02010600040101010101" pitchFamily="2" charset="-122"/>
              </a:rPr>
              <a:t>的微生物。</a:t>
            </a:r>
            <a:endParaRPr lang="zh-CN" altLang="en-US" sz="2400" b="1" dirty="0">
              <a:solidFill>
                <a:srgbClr val="FFFF00"/>
              </a:solidFill>
              <a:latin typeface="华文仿宋" panose="02010600040101010101" pitchFamily="2" charset="-122"/>
              <a:ea typeface="华文仿宋" panose="02010600040101010101" pitchFamily="2" charset="-122"/>
            </a:endParaRPr>
          </a:p>
          <a:p>
            <a:pPr algn="just"/>
            <a:r>
              <a:rPr lang="zh-CN" altLang="en-US" sz="2400" b="1" dirty="0">
                <a:solidFill>
                  <a:srgbClr val="FFFF00"/>
                </a:solidFill>
                <a:latin typeface="华文仿宋" panose="02010600040101010101" pitchFamily="2" charset="-122"/>
                <a:ea typeface="华文仿宋" panose="02010600040101010101" pitchFamily="2" charset="-122"/>
              </a:rPr>
              <a:t>第二类病原微生物，是指能够引起人类或者动物</a:t>
            </a:r>
            <a:r>
              <a:rPr lang="zh-CN" altLang="en-US" sz="2400" b="1" dirty="0">
                <a:solidFill>
                  <a:srgbClr val="FF0000"/>
                </a:solidFill>
                <a:latin typeface="华文仿宋" panose="02010600040101010101" pitchFamily="2" charset="-122"/>
                <a:ea typeface="华文仿宋" panose="02010600040101010101" pitchFamily="2" charset="-122"/>
              </a:rPr>
              <a:t>严重疾病</a:t>
            </a:r>
            <a:r>
              <a:rPr lang="zh-CN" altLang="en-US" sz="2400" b="1" dirty="0">
                <a:solidFill>
                  <a:srgbClr val="FFFF00"/>
                </a:solidFill>
                <a:latin typeface="华文仿宋" panose="02010600040101010101" pitchFamily="2" charset="-122"/>
                <a:ea typeface="华文仿宋" panose="02010600040101010101" pitchFamily="2" charset="-122"/>
              </a:rPr>
              <a:t>，比较容易直接或者间接在</a:t>
            </a:r>
            <a:r>
              <a:rPr lang="zh-CN" altLang="en-US" sz="2400" b="1" dirty="0">
                <a:solidFill>
                  <a:srgbClr val="FF0000"/>
                </a:solidFill>
                <a:latin typeface="华文仿宋" panose="02010600040101010101" pitchFamily="2" charset="-122"/>
                <a:ea typeface="华文仿宋" panose="02010600040101010101" pitchFamily="2" charset="-122"/>
              </a:rPr>
              <a:t>人与人、动物与人、动物与动物间传播</a:t>
            </a:r>
            <a:r>
              <a:rPr lang="zh-CN" altLang="en-US" sz="2400" b="1" dirty="0">
                <a:solidFill>
                  <a:srgbClr val="FFFF00"/>
                </a:solidFill>
                <a:latin typeface="华文仿宋" panose="02010600040101010101" pitchFamily="2" charset="-122"/>
                <a:ea typeface="华文仿宋" panose="02010600040101010101" pitchFamily="2" charset="-122"/>
              </a:rPr>
              <a:t>的微生物。</a:t>
            </a:r>
            <a:endParaRPr lang="zh-CN" altLang="en-US" sz="2400" b="1" dirty="0">
              <a:solidFill>
                <a:srgbClr val="FFFF00"/>
              </a:solidFill>
              <a:latin typeface="华文仿宋" panose="02010600040101010101" pitchFamily="2" charset="-122"/>
              <a:ea typeface="华文仿宋" panose="02010600040101010101" pitchFamily="2" charset="-122"/>
            </a:endParaRPr>
          </a:p>
          <a:p>
            <a:pPr algn="just"/>
            <a:r>
              <a:rPr lang="zh-CN" altLang="en-US" sz="2400" b="1" dirty="0">
                <a:solidFill>
                  <a:srgbClr val="FFFF00"/>
                </a:solidFill>
                <a:latin typeface="华文仿宋" panose="02010600040101010101" pitchFamily="2" charset="-122"/>
                <a:ea typeface="华文仿宋" panose="02010600040101010101" pitchFamily="2" charset="-122"/>
              </a:rPr>
              <a:t>第三类病原微生物，是指能够引起人类或者动物疾病，但一般情况下对人、动物或者环境不构成严重危害，</a:t>
            </a:r>
            <a:r>
              <a:rPr lang="zh-CN" altLang="en-US" sz="2400" b="1" dirty="0">
                <a:solidFill>
                  <a:srgbClr val="FF0000"/>
                </a:solidFill>
                <a:latin typeface="华文仿宋" panose="02010600040101010101" pitchFamily="2" charset="-122"/>
                <a:ea typeface="华文仿宋" panose="02010600040101010101" pitchFamily="2" charset="-122"/>
              </a:rPr>
              <a:t>传播风险有限</a:t>
            </a:r>
            <a:r>
              <a:rPr lang="zh-CN" altLang="en-US" sz="2400" b="1" dirty="0">
                <a:solidFill>
                  <a:srgbClr val="FFFF00"/>
                </a:solidFill>
                <a:latin typeface="华文仿宋" panose="02010600040101010101" pitchFamily="2" charset="-122"/>
                <a:ea typeface="华文仿宋" panose="02010600040101010101" pitchFamily="2" charset="-122"/>
              </a:rPr>
              <a:t>，实验室感染后很少引起严重疾病，并且具备有效治疗和预防措施的微生物。</a:t>
            </a:r>
            <a:endParaRPr lang="zh-CN" altLang="en-US" sz="2400" b="1" dirty="0">
              <a:solidFill>
                <a:srgbClr val="FFFF00"/>
              </a:solidFill>
              <a:latin typeface="华文仿宋" panose="02010600040101010101" pitchFamily="2" charset="-122"/>
              <a:ea typeface="华文仿宋" panose="02010600040101010101" pitchFamily="2" charset="-122"/>
            </a:endParaRPr>
          </a:p>
          <a:p>
            <a:pPr algn="just"/>
            <a:r>
              <a:rPr lang="zh-CN" altLang="en-US" sz="2400" b="1" dirty="0">
                <a:solidFill>
                  <a:srgbClr val="FFFF00"/>
                </a:solidFill>
                <a:latin typeface="华文仿宋" panose="02010600040101010101" pitchFamily="2" charset="-122"/>
                <a:ea typeface="华文仿宋" panose="02010600040101010101" pitchFamily="2" charset="-122"/>
              </a:rPr>
              <a:t>第四类病原微生物，是指在通常情况下</a:t>
            </a:r>
            <a:r>
              <a:rPr lang="zh-CN" altLang="en-US" sz="2400" b="1" dirty="0">
                <a:solidFill>
                  <a:srgbClr val="FF0000"/>
                </a:solidFill>
                <a:latin typeface="华文仿宋" panose="02010600040101010101" pitchFamily="2" charset="-122"/>
                <a:ea typeface="华文仿宋" panose="02010600040101010101" pitchFamily="2" charset="-122"/>
              </a:rPr>
              <a:t>不会引起人类或者动物疾病</a:t>
            </a:r>
            <a:r>
              <a:rPr lang="zh-CN" altLang="en-US" sz="2400" b="1" dirty="0">
                <a:solidFill>
                  <a:srgbClr val="FFFF00"/>
                </a:solidFill>
                <a:latin typeface="华文仿宋" panose="02010600040101010101" pitchFamily="2" charset="-122"/>
                <a:ea typeface="华文仿宋" panose="02010600040101010101" pitchFamily="2" charset="-122"/>
              </a:rPr>
              <a:t>的微生物。</a:t>
            </a:r>
            <a:endParaRPr lang="zh-CN" altLang="en-US" sz="2400" b="1" dirty="0">
              <a:solidFill>
                <a:srgbClr val="FFFF00"/>
              </a:solidFill>
              <a:latin typeface="华文仿宋" panose="02010600040101010101" pitchFamily="2" charset="-122"/>
              <a:ea typeface="华文仿宋" panose="02010600040101010101" pitchFamily="2" charset="-122"/>
            </a:endParaRPr>
          </a:p>
          <a:p>
            <a:pPr algn="just"/>
            <a:r>
              <a:rPr lang="zh-CN" altLang="en-US" sz="2400" b="1" dirty="0">
                <a:solidFill>
                  <a:srgbClr val="FFFF00"/>
                </a:solidFill>
                <a:latin typeface="华文仿宋" panose="02010600040101010101" pitchFamily="2" charset="-122"/>
                <a:ea typeface="华文仿宋" panose="02010600040101010101" pitchFamily="2" charset="-122"/>
              </a:rPr>
              <a:t>第一类、第二类病原微生物统称为</a:t>
            </a:r>
            <a:r>
              <a:rPr lang="zh-CN" altLang="en-US" sz="2400" b="1" dirty="0">
                <a:solidFill>
                  <a:srgbClr val="FF0000"/>
                </a:solidFill>
                <a:latin typeface="华文仿宋" panose="02010600040101010101" pitchFamily="2" charset="-122"/>
                <a:ea typeface="华文仿宋" panose="02010600040101010101" pitchFamily="2" charset="-122"/>
              </a:rPr>
              <a:t>高致病性病原微生物</a:t>
            </a:r>
            <a:r>
              <a:rPr lang="zh-CN" altLang="en-US" sz="2400" b="1" dirty="0">
                <a:solidFill>
                  <a:srgbClr val="FFFF00"/>
                </a:solidFill>
                <a:latin typeface="华文仿宋" panose="02010600040101010101" pitchFamily="2" charset="-122"/>
                <a:ea typeface="华文仿宋" panose="02010600040101010101" pitchFamily="2" charset="-122"/>
              </a:rPr>
              <a:t>。</a:t>
            </a:r>
            <a:endParaRPr lang="zh-CN" altLang="en-US" sz="2400" b="1" dirty="0">
              <a:solidFill>
                <a:srgbClr val="FFFF00"/>
              </a:solidFill>
              <a:latin typeface="华文仿宋" panose="02010600040101010101" pitchFamily="2" charset="-122"/>
              <a:ea typeface="华文仿宋" panose="02010600040101010101" pitchFamily="2" charset="-122"/>
            </a:endParaRPr>
          </a:p>
          <a:p>
            <a:endParaRPr lang="zh-CN" altLang="en-US" sz="2400" b="1" dirty="0">
              <a:solidFill>
                <a:srgbClr val="FFFF00"/>
              </a:solidFill>
              <a:latin typeface="华文仿宋" panose="02010600040101010101" pitchFamily="2" charset="-122"/>
              <a:ea typeface="华文仿宋" panose="0201060004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9698" name="图片 1"/>
          <p:cNvPicPr/>
          <p:nvPr/>
        </p:nvPicPr>
        <p:blipFill>
          <a:blip r:embed="rId1"/>
          <a:stretch>
            <a:fillRect/>
          </a:stretch>
        </p:blipFill>
        <p:spPr>
          <a:xfrm>
            <a:off x="4763" y="0"/>
            <a:ext cx="9134475" cy="6858000"/>
          </a:xfrm>
          <a:prstGeom prst="rect">
            <a:avLst/>
          </a:prstGeom>
          <a:noFill/>
          <a:ln w="9525">
            <a:noFill/>
          </a:ln>
        </p:spPr>
      </p:pic>
      <p:pic>
        <p:nvPicPr>
          <p:cNvPr id="29699" name="Picture 2"/>
          <p:cNvPicPr>
            <a:picLocks noChangeAspect="1"/>
          </p:cNvPicPr>
          <p:nvPr/>
        </p:nvPicPr>
        <p:blipFill>
          <a:blip r:embed="rId2"/>
          <a:stretch>
            <a:fillRect/>
          </a:stretch>
        </p:blipFill>
        <p:spPr>
          <a:xfrm>
            <a:off x="4763" y="1263650"/>
            <a:ext cx="9118600" cy="4330700"/>
          </a:xfrm>
          <a:prstGeom prst="rect">
            <a:avLst/>
          </a:prstGeom>
          <a:noFill/>
          <a:ln w="9525">
            <a:noFill/>
          </a:ln>
        </p:spPr>
      </p:pic>
      <p:sp>
        <p:nvSpPr>
          <p:cNvPr id="37892" name="TextBox 1"/>
          <p:cNvSpPr txBox="1">
            <a:spLocks noChangeArrowheads="1"/>
          </p:cNvSpPr>
          <p:nvPr/>
        </p:nvSpPr>
        <p:spPr bwMode="auto">
          <a:xfrm>
            <a:off x="5870575" y="4727575"/>
            <a:ext cx="1571625" cy="369888"/>
          </a:xfrm>
          <a:prstGeom prst="rect">
            <a:avLst/>
          </a:prstGeom>
          <a:noFill/>
          <a:ln>
            <a:noFill/>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5" b="1" i="0" u="none" strike="noStrike" kern="1200" cap="none" spc="0" normalizeH="0" baseline="0" noProof="0">
                <a:ln>
                  <a:noFill/>
                </a:ln>
                <a:solidFill>
                  <a:srgbClr val="FF0000"/>
                </a:solidFill>
                <a:effectLst/>
                <a:uLnTx/>
                <a:uFillTx/>
                <a:latin typeface="Calibri" panose="020F0502020204030204" pitchFamily="34" charset="0"/>
                <a:ea typeface="宋体" panose="02010600030101010101" pitchFamily="2" charset="-122"/>
                <a:cs typeface="+mn-cs"/>
              </a:rPr>
              <a:t>第一类微生物</a:t>
            </a:r>
            <a:endParaRPr kumimoji="0" lang="zh-CN" altLang="en-US" sz="1805" b="1" i="0" u="none" strike="noStrike" kern="1200" cap="none" spc="0" normalizeH="0" baseline="0" noProof="0">
              <a:ln>
                <a:noFill/>
              </a:ln>
              <a:solidFill>
                <a:srgbClr val="FF0000"/>
              </a:solidFill>
              <a:effectLst/>
              <a:uLnTx/>
              <a:uFillTx/>
              <a:latin typeface="Calibri" panose="020F0502020204030204" pitchFamily="34" charset="0"/>
              <a:ea typeface="宋体" panose="02010600030101010101" pitchFamily="2" charset="-122"/>
              <a:cs typeface="+mn-cs"/>
            </a:endParaRPr>
          </a:p>
        </p:txBody>
      </p:sp>
      <p:sp>
        <p:nvSpPr>
          <p:cNvPr id="37893" name="TextBox 8"/>
          <p:cNvSpPr txBox="1">
            <a:spLocks noChangeArrowheads="1"/>
          </p:cNvSpPr>
          <p:nvPr/>
        </p:nvSpPr>
        <p:spPr bwMode="auto">
          <a:xfrm>
            <a:off x="6245225" y="4078288"/>
            <a:ext cx="1582738" cy="369888"/>
          </a:xfrm>
          <a:prstGeom prst="rect">
            <a:avLst/>
          </a:prstGeom>
          <a:noFill/>
          <a:ln>
            <a:noFill/>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5" b="1" i="0" u="none" strike="noStrike" kern="1200" cap="none" spc="0" normalizeH="0" baseline="0" noProof="0">
                <a:ln>
                  <a:noFill/>
                </a:ln>
                <a:solidFill>
                  <a:srgbClr val="FF0000"/>
                </a:solidFill>
                <a:effectLst/>
                <a:uLnTx/>
                <a:uFillTx/>
                <a:latin typeface="Calibri" panose="020F0502020204030204" pitchFamily="34" charset="0"/>
                <a:ea typeface="宋体" panose="02010600030101010101" pitchFamily="2" charset="-122"/>
                <a:cs typeface="+mn-cs"/>
              </a:rPr>
              <a:t>第二类微生物</a:t>
            </a:r>
            <a:endParaRPr kumimoji="0" lang="zh-CN" altLang="en-US" sz="1805" b="1" i="0" u="none" strike="noStrike" kern="1200" cap="none" spc="0" normalizeH="0" baseline="0" noProof="0">
              <a:ln>
                <a:noFill/>
              </a:ln>
              <a:solidFill>
                <a:srgbClr val="FF0000"/>
              </a:solidFill>
              <a:effectLst/>
              <a:uLnTx/>
              <a:uFillTx/>
              <a:latin typeface="Calibri" panose="020F0502020204030204" pitchFamily="34" charset="0"/>
              <a:ea typeface="宋体" panose="02010600030101010101" pitchFamily="2" charset="-122"/>
              <a:cs typeface="+mn-cs"/>
            </a:endParaRPr>
          </a:p>
        </p:txBody>
      </p:sp>
      <p:sp>
        <p:nvSpPr>
          <p:cNvPr id="37894" name="TextBox 9"/>
          <p:cNvSpPr txBox="1">
            <a:spLocks noChangeArrowheads="1"/>
          </p:cNvSpPr>
          <p:nvPr/>
        </p:nvSpPr>
        <p:spPr bwMode="auto">
          <a:xfrm>
            <a:off x="3994150" y="3500438"/>
            <a:ext cx="1582738" cy="371475"/>
          </a:xfrm>
          <a:prstGeom prst="rect">
            <a:avLst/>
          </a:prstGeom>
          <a:noFill/>
          <a:ln>
            <a:noFill/>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5" b="1" i="0" u="none" strike="noStrike" kern="1200" cap="none" spc="0" normalizeH="0" baseline="0" noProof="0">
                <a:ln>
                  <a:noFill/>
                </a:ln>
                <a:solidFill>
                  <a:srgbClr val="FF0000"/>
                </a:solidFill>
                <a:effectLst/>
                <a:uLnTx/>
                <a:uFillTx/>
                <a:latin typeface="Calibri" panose="020F0502020204030204" pitchFamily="34" charset="0"/>
                <a:ea typeface="宋体" panose="02010600030101010101" pitchFamily="2" charset="-122"/>
                <a:cs typeface="+mn-cs"/>
              </a:rPr>
              <a:t>第三类微生物</a:t>
            </a:r>
            <a:endParaRPr kumimoji="0" lang="zh-CN" altLang="en-US" sz="1805" b="1" i="0" u="none" strike="noStrike" kern="1200" cap="none" spc="0" normalizeH="0" baseline="0" noProof="0">
              <a:ln>
                <a:noFill/>
              </a:ln>
              <a:solidFill>
                <a:srgbClr val="FF0000"/>
              </a:solidFill>
              <a:effectLst/>
              <a:uLnTx/>
              <a:uFillTx/>
              <a:latin typeface="Calibri" panose="020F0502020204030204" pitchFamily="34" charset="0"/>
              <a:ea typeface="宋体" panose="02010600030101010101" pitchFamily="2" charset="-122"/>
              <a:cs typeface="+mn-cs"/>
            </a:endParaRPr>
          </a:p>
        </p:txBody>
      </p:sp>
      <p:sp>
        <p:nvSpPr>
          <p:cNvPr id="37895" name="TextBox 10"/>
          <p:cNvSpPr txBox="1">
            <a:spLocks noChangeArrowheads="1"/>
          </p:cNvSpPr>
          <p:nvPr/>
        </p:nvSpPr>
        <p:spPr bwMode="auto">
          <a:xfrm>
            <a:off x="1758950" y="2635250"/>
            <a:ext cx="1582738" cy="371475"/>
          </a:xfrm>
          <a:prstGeom prst="rect">
            <a:avLst/>
          </a:prstGeom>
          <a:noFill/>
          <a:ln>
            <a:noFill/>
          </a:ln>
        </p:spPr>
        <p:txBody>
          <a:bodyPr wrap="non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marL="0" marR="0" lvl="0" indent="0" algn="l" defTabSz="914400" rtl="0" eaLnBrk="1" fontAlgn="base" latinLnBrk="0" hangingPunct="1">
              <a:lnSpc>
                <a:spcPct val="100000"/>
              </a:lnSpc>
              <a:spcBef>
                <a:spcPct val="0"/>
              </a:spcBef>
              <a:spcAft>
                <a:spcPct val="0"/>
              </a:spcAft>
              <a:buClrTx/>
              <a:buSzTx/>
              <a:buFontTx/>
              <a:buNone/>
              <a:defRPr/>
            </a:pPr>
            <a:r>
              <a:rPr kumimoji="0" lang="zh-CN" altLang="en-US" sz="1805" b="1" i="0" u="none" strike="noStrike" kern="1200" cap="none" spc="0" normalizeH="0" baseline="0" noProof="0">
                <a:ln>
                  <a:noFill/>
                </a:ln>
                <a:solidFill>
                  <a:srgbClr val="FF0000"/>
                </a:solidFill>
                <a:effectLst/>
                <a:uLnTx/>
                <a:uFillTx/>
                <a:latin typeface="Calibri" panose="020F0502020204030204" pitchFamily="34" charset="0"/>
                <a:ea typeface="宋体" panose="02010600030101010101" pitchFamily="2" charset="-122"/>
                <a:cs typeface="+mn-cs"/>
              </a:rPr>
              <a:t>第四类微生物</a:t>
            </a:r>
            <a:endParaRPr kumimoji="0" lang="zh-CN" altLang="en-US" sz="1805" b="1" i="0" u="none" strike="noStrike" kern="1200" cap="none" spc="0" normalizeH="0" baseline="0" noProof="0">
              <a:ln>
                <a:noFill/>
              </a:ln>
              <a:solidFill>
                <a:srgbClr val="FF0000"/>
              </a:solidFill>
              <a:effectLst/>
              <a:uLnTx/>
              <a:uFillTx/>
              <a:latin typeface="Calibri" panose="020F0502020204030204" pitchFamily="34" charset="0"/>
              <a:ea typeface="宋体" panose="02010600030101010101" pitchFamily="2" charset="-122"/>
              <a:cs typeface="+mn-cs"/>
            </a:endParaRPr>
          </a:p>
        </p:txBody>
      </p:sp>
      <p:sp>
        <p:nvSpPr>
          <p:cNvPr id="29704" name="文本框 9"/>
          <p:cNvSpPr txBox="1"/>
          <p:nvPr/>
        </p:nvSpPr>
        <p:spPr>
          <a:xfrm>
            <a:off x="323850" y="273050"/>
            <a:ext cx="7848600" cy="954088"/>
          </a:xfrm>
          <a:prstGeom prst="rect">
            <a:avLst/>
          </a:prstGeom>
          <a:noFill/>
          <a:ln w="9525">
            <a:noFill/>
          </a:ln>
        </p:spPr>
        <p:txBody>
          <a:bodyPr>
            <a:spAutoFit/>
          </a:bodyPr>
          <a:p>
            <a:pPr eaLnBrk="1" hangingPunct="1">
              <a:buNone/>
            </a:pPr>
            <a:r>
              <a:rPr lang="zh-CN" altLang="en-US" b="1" dirty="0">
                <a:solidFill>
                  <a:srgbClr val="FFFFFF"/>
                </a:solidFill>
                <a:latin typeface="华文仿宋" panose="02010600040101010101" pitchFamily="2" charset="-122"/>
                <a:ea typeface="华文仿宋" panose="02010600040101010101" pitchFamily="2" charset="-122"/>
              </a:rPr>
              <a:t>国家标准</a:t>
            </a:r>
            <a:r>
              <a:rPr lang="en-US" altLang="zh-CN" b="1" dirty="0">
                <a:solidFill>
                  <a:srgbClr val="FFFFFF"/>
                </a:solidFill>
                <a:latin typeface="华文仿宋" panose="02010600040101010101" pitchFamily="2" charset="-122"/>
                <a:ea typeface="华文仿宋" panose="02010600040101010101" pitchFamily="2" charset="-122"/>
              </a:rPr>
              <a:t>《</a:t>
            </a:r>
            <a:r>
              <a:rPr lang="zh-CN" altLang="en-US" b="1" dirty="0">
                <a:solidFill>
                  <a:srgbClr val="FFFFFF"/>
                </a:solidFill>
                <a:latin typeface="华文仿宋" panose="02010600040101010101" pitchFamily="2" charset="-122"/>
                <a:ea typeface="华文仿宋" panose="02010600040101010101" pitchFamily="2" charset="-122"/>
              </a:rPr>
              <a:t>实验室生物安全通用要求</a:t>
            </a:r>
            <a:r>
              <a:rPr lang="en-US" altLang="zh-CN" b="1" dirty="0">
                <a:solidFill>
                  <a:srgbClr val="FFFFFF"/>
                </a:solidFill>
                <a:latin typeface="华文仿宋" panose="02010600040101010101" pitchFamily="2" charset="-122"/>
                <a:ea typeface="华文仿宋" panose="02010600040101010101" pitchFamily="2" charset="-122"/>
              </a:rPr>
              <a:t>》</a:t>
            </a:r>
            <a:endParaRPr lang="en-US" altLang="zh-CN" b="1" dirty="0">
              <a:solidFill>
                <a:srgbClr val="FFFFFF"/>
              </a:solidFill>
              <a:latin typeface="华文仿宋" panose="02010600040101010101" pitchFamily="2" charset="-122"/>
              <a:ea typeface="华文仿宋" panose="02010600040101010101" pitchFamily="2" charset="-122"/>
            </a:endParaRPr>
          </a:p>
          <a:p>
            <a:pPr eaLnBrk="1" hangingPunct="1">
              <a:buNone/>
            </a:pPr>
            <a:r>
              <a:rPr lang="zh-CN" altLang="en-US" b="1" dirty="0">
                <a:solidFill>
                  <a:srgbClr val="FFFFFF"/>
                </a:solidFill>
                <a:latin typeface="华文仿宋" panose="02010600040101010101" pitchFamily="2" charset="-122"/>
                <a:ea typeface="华文仿宋" panose="02010600040101010101" pitchFamily="2" charset="-122"/>
              </a:rPr>
              <a:t>（</a:t>
            </a:r>
            <a:r>
              <a:rPr lang="en-US" altLang="zh-CN" b="1" dirty="0">
                <a:solidFill>
                  <a:srgbClr val="FFFFFF"/>
                </a:solidFill>
                <a:latin typeface="华文仿宋" panose="02010600040101010101" pitchFamily="2" charset="-122"/>
                <a:ea typeface="华文仿宋" panose="02010600040101010101" pitchFamily="2" charset="-122"/>
              </a:rPr>
              <a:t>GB19489-2008</a:t>
            </a:r>
            <a:r>
              <a:rPr lang="zh-CN" altLang="en-US" b="1" dirty="0">
                <a:solidFill>
                  <a:srgbClr val="FFFFFF"/>
                </a:solidFill>
                <a:latin typeface="华文仿宋" panose="02010600040101010101" pitchFamily="2" charset="-122"/>
                <a:ea typeface="华文仿宋" panose="02010600040101010101" pitchFamily="2" charset="-122"/>
              </a:rPr>
              <a:t>）</a:t>
            </a:r>
            <a:endParaRPr lang="en-US" altLang="zh-CN" b="1" dirty="0">
              <a:solidFill>
                <a:srgbClr val="FFFFFF"/>
              </a:solidFill>
              <a:latin typeface="华文仿宋" panose="02010600040101010101" pitchFamily="2" charset="-122"/>
              <a:ea typeface="华文仿宋" panose="02010600040101010101" pitchFamily="2" charset="-122"/>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0722" name="Text Box 2"/>
          <p:cNvSpPr txBox="1"/>
          <p:nvPr/>
        </p:nvSpPr>
        <p:spPr>
          <a:xfrm>
            <a:off x="288925" y="92075"/>
            <a:ext cx="6148388"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3600" b="1" dirty="0">
                <a:solidFill>
                  <a:schemeClr val="accent1"/>
                </a:solidFill>
                <a:ea typeface="黑体" panose="02010609060101010101" pitchFamily="2" charset="-122"/>
              </a:rPr>
              <a:t>二、用固体培养基分离纯培养</a:t>
            </a:r>
            <a:endParaRPr lang="zh-CN" altLang="en-US" sz="2400" b="1" dirty="0">
              <a:ea typeface="黑体" panose="02010609060101010101" pitchFamily="2" charset="-122"/>
            </a:endParaRPr>
          </a:p>
        </p:txBody>
      </p:sp>
      <p:sp>
        <p:nvSpPr>
          <p:cNvPr id="136195" name="Text Box 3"/>
          <p:cNvSpPr txBox="1"/>
          <p:nvPr/>
        </p:nvSpPr>
        <p:spPr>
          <a:xfrm>
            <a:off x="533400" y="1447800"/>
            <a:ext cx="1612900"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ea typeface="黑体" panose="02010609060101010101" pitchFamily="2" charset="-122"/>
              </a:rPr>
              <a:t>培养基：</a:t>
            </a:r>
            <a:endParaRPr lang="zh-CN" altLang="en-US" sz="2800" b="1" dirty="0">
              <a:ea typeface="黑体" panose="02010609060101010101" pitchFamily="2" charset="-122"/>
            </a:endParaRPr>
          </a:p>
        </p:txBody>
      </p:sp>
      <p:sp>
        <p:nvSpPr>
          <p:cNvPr id="136196" name="Text Box 4"/>
          <p:cNvSpPr txBox="1"/>
          <p:nvPr/>
        </p:nvSpPr>
        <p:spPr>
          <a:xfrm>
            <a:off x="2895600" y="762000"/>
            <a:ext cx="2684463" cy="16922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25000"/>
              </a:lnSpc>
              <a:spcBef>
                <a:spcPct val="0"/>
              </a:spcBef>
              <a:buNone/>
            </a:pPr>
            <a:r>
              <a:rPr lang="zh-CN" altLang="en-US" sz="2800" b="1" dirty="0">
                <a:solidFill>
                  <a:srgbClr val="66FF33"/>
                </a:solidFill>
                <a:ea typeface="黑体" panose="02010609060101010101" pitchFamily="2" charset="-122"/>
              </a:rPr>
              <a:t>液体培养基；</a:t>
            </a:r>
            <a:endParaRPr lang="zh-CN" altLang="en-US" sz="2800" b="1" dirty="0">
              <a:solidFill>
                <a:srgbClr val="66FF33"/>
              </a:solidFill>
              <a:ea typeface="黑体" panose="02010609060101010101" pitchFamily="2" charset="-122"/>
            </a:endParaRPr>
          </a:p>
          <a:p>
            <a:pPr marL="0" lvl="0" indent="0" eaLnBrk="1" hangingPunct="1">
              <a:lnSpc>
                <a:spcPct val="125000"/>
              </a:lnSpc>
              <a:spcBef>
                <a:spcPct val="0"/>
              </a:spcBef>
              <a:buNone/>
            </a:pPr>
            <a:r>
              <a:rPr lang="zh-CN" altLang="en-US" sz="2800" b="1" dirty="0">
                <a:solidFill>
                  <a:srgbClr val="66FF33"/>
                </a:solidFill>
                <a:ea typeface="黑体" panose="02010609060101010101" pitchFamily="2" charset="-122"/>
              </a:rPr>
              <a:t>固体培养基；</a:t>
            </a:r>
            <a:endParaRPr lang="zh-CN" altLang="en-US" sz="2800" b="1" dirty="0">
              <a:solidFill>
                <a:srgbClr val="66FF33"/>
              </a:solidFill>
              <a:ea typeface="黑体" panose="02010609060101010101" pitchFamily="2" charset="-122"/>
            </a:endParaRPr>
          </a:p>
          <a:p>
            <a:pPr marL="0" lvl="0" indent="0" eaLnBrk="1" hangingPunct="1">
              <a:lnSpc>
                <a:spcPct val="125000"/>
              </a:lnSpc>
              <a:spcBef>
                <a:spcPct val="0"/>
              </a:spcBef>
              <a:buNone/>
            </a:pPr>
            <a:r>
              <a:rPr lang="zh-CN" altLang="en-US" sz="2800" b="1" dirty="0">
                <a:solidFill>
                  <a:srgbClr val="66FF33"/>
                </a:solidFill>
                <a:ea typeface="黑体" panose="02010609060101010101" pitchFamily="2" charset="-122"/>
              </a:rPr>
              <a:t>半固体培养基；</a:t>
            </a:r>
            <a:endParaRPr lang="zh-CN" altLang="en-US" sz="2800" b="1" dirty="0">
              <a:ea typeface="黑体" panose="02010609060101010101" pitchFamily="2" charset="-122"/>
            </a:endParaRPr>
          </a:p>
        </p:txBody>
      </p:sp>
      <p:sp>
        <p:nvSpPr>
          <p:cNvPr id="136198" name="AutoShape 6"/>
          <p:cNvSpPr/>
          <p:nvPr/>
        </p:nvSpPr>
        <p:spPr>
          <a:xfrm>
            <a:off x="2209800" y="1066800"/>
            <a:ext cx="457200" cy="1219200"/>
          </a:xfrm>
          <a:prstGeom prst="leftBrace">
            <a:avLst>
              <a:gd name="adj1" fmla="val 22222"/>
              <a:gd name="adj2" fmla="val 50000"/>
            </a:avLst>
          </a:prstGeom>
          <a:noFill/>
          <a:ln w="254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800" dirty="0"/>
          </a:p>
        </p:txBody>
      </p:sp>
      <p:pic>
        <p:nvPicPr>
          <p:cNvPr id="136202" name="Picture 10" descr="4-1a"/>
          <p:cNvPicPr>
            <a:picLocks noChangeAspect="1"/>
          </p:cNvPicPr>
          <p:nvPr/>
        </p:nvPicPr>
        <p:blipFill>
          <a:blip r:embed="rId1"/>
          <a:stretch>
            <a:fillRect/>
          </a:stretch>
        </p:blipFill>
        <p:spPr>
          <a:xfrm>
            <a:off x="4953000" y="2438400"/>
            <a:ext cx="3432175" cy="4419600"/>
          </a:xfrm>
          <a:prstGeom prst="rect">
            <a:avLst/>
          </a:prstGeom>
          <a:noFill/>
          <a:ln w="9525">
            <a:noFill/>
          </a:ln>
        </p:spPr>
      </p:pic>
      <p:pic>
        <p:nvPicPr>
          <p:cNvPr id="136203" name="Picture 11" descr="4-2a"/>
          <p:cNvPicPr>
            <a:picLocks noChangeAspect="1"/>
          </p:cNvPicPr>
          <p:nvPr/>
        </p:nvPicPr>
        <p:blipFill>
          <a:blip r:embed="rId2"/>
          <a:stretch>
            <a:fillRect/>
          </a:stretch>
        </p:blipFill>
        <p:spPr>
          <a:xfrm>
            <a:off x="323850" y="2438400"/>
            <a:ext cx="3963988" cy="4419600"/>
          </a:xfrm>
          <a:prstGeom prst="rect">
            <a:avLst/>
          </a:prstGeom>
          <a:noFill/>
          <a:ln w="9525">
            <a:noFill/>
          </a:ln>
        </p:spPr>
      </p:pic>
      <p:sp>
        <p:nvSpPr>
          <p:cNvPr id="136204" name="Text Box 12"/>
          <p:cNvSpPr txBox="1"/>
          <p:nvPr/>
        </p:nvSpPr>
        <p:spPr>
          <a:xfrm>
            <a:off x="6877050" y="549275"/>
            <a:ext cx="1465263" cy="547688"/>
          </a:xfrm>
          <a:prstGeom prst="rect">
            <a:avLst/>
          </a:prstGeom>
          <a:solidFill>
            <a:schemeClr val="bg2"/>
          </a:solidFill>
          <a:ln w="2857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latin typeface="黑体" panose="02010609060101010101" pitchFamily="2" charset="-122"/>
                <a:ea typeface="黑体" panose="02010609060101010101" pitchFamily="2" charset="-122"/>
              </a:rPr>
              <a:t>参见</a:t>
            </a:r>
            <a:r>
              <a:rPr lang="en-US" altLang="zh-CN" sz="2800" b="1" dirty="0">
                <a:latin typeface="黑体" panose="02010609060101010101" pitchFamily="2" charset="-122"/>
                <a:ea typeface="黑体" panose="02010609060101010101" pitchFamily="2" charset="-122"/>
              </a:rPr>
              <a:t>P15</a:t>
            </a:r>
            <a:endParaRPr lang="en-US" altLang="zh-CN" sz="2800" b="1" dirty="0">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6195"/>
                                        </p:tgtEl>
                                        <p:attrNameLst>
                                          <p:attrName>style.visibility</p:attrName>
                                        </p:attrNameLst>
                                      </p:cBhvr>
                                      <p:to>
                                        <p:strVal val="visible"/>
                                      </p:to>
                                    </p:set>
                                    <p:anim calcmode="lin" valueType="num">
                                      <p:cBhvr additive="base">
                                        <p:cTn id="7" dur="500" fill="hold"/>
                                        <p:tgtEl>
                                          <p:spTgt spid="136195"/>
                                        </p:tgtEl>
                                        <p:attrNameLst>
                                          <p:attrName>ppt_x</p:attrName>
                                        </p:attrNameLst>
                                      </p:cBhvr>
                                      <p:tavLst>
                                        <p:tav tm="0">
                                          <p:val>
                                            <p:strVal val="0-#ppt_w/2"/>
                                          </p:val>
                                        </p:tav>
                                        <p:tav tm="100000">
                                          <p:val>
                                            <p:strVal val="#ppt_x"/>
                                          </p:val>
                                        </p:tav>
                                      </p:tavLst>
                                    </p:anim>
                                    <p:anim calcmode="lin" valueType="num">
                                      <p:cBhvr additive="base">
                                        <p:cTn id="8" dur="500" fill="hold"/>
                                        <p:tgtEl>
                                          <p:spTgt spid="13619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136198"/>
                                        </p:tgtEl>
                                        <p:attrNameLst>
                                          <p:attrName>style.visibility</p:attrName>
                                        </p:attrNameLst>
                                      </p:cBhvr>
                                      <p:to>
                                        <p:strVal val="visible"/>
                                      </p:to>
                                    </p:set>
                                    <p:anim calcmode="lin" valueType="num">
                                      <p:cBhvr additive="base">
                                        <p:cTn id="13" dur="500" fill="hold"/>
                                        <p:tgtEl>
                                          <p:spTgt spid="136198"/>
                                        </p:tgtEl>
                                        <p:attrNameLst>
                                          <p:attrName>ppt_x</p:attrName>
                                        </p:attrNameLst>
                                      </p:cBhvr>
                                      <p:tavLst>
                                        <p:tav tm="0">
                                          <p:val>
                                            <p:strVal val="#ppt_x"/>
                                          </p:val>
                                        </p:tav>
                                        <p:tav tm="100000">
                                          <p:val>
                                            <p:strVal val="#ppt_x"/>
                                          </p:val>
                                        </p:tav>
                                      </p:tavLst>
                                    </p:anim>
                                    <p:anim calcmode="lin" valueType="num">
                                      <p:cBhvr additive="base">
                                        <p:cTn id="14" dur="500" fill="hold"/>
                                        <p:tgtEl>
                                          <p:spTgt spid="136198"/>
                                        </p:tgtEl>
                                        <p:attrNameLst>
                                          <p:attrName>ppt_y</p:attrName>
                                        </p:attrNameLst>
                                      </p:cBhvr>
                                      <p:tavLst>
                                        <p:tav tm="0">
                                          <p:val>
                                            <p:strVal val="0-#ppt_h/2"/>
                                          </p:val>
                                        </p:tav>
                                        <p:tav tm="100000">
                                          <p:val>
                                            <p:strVal val="#ppt_y"/>
                                          </p:val>
                                        </p:tav>
                                      </p:tavLst>
                                    </p:anim>
                                  </p:childTnLst>
                                </p:cTn>
                              </p:par>
                            </p:childTnLst>
                          </p:cTn>
                        </p:par>
                        <p:par>
                          <p:cTn id="15" fill="hold">
                            <p:stCondLst>
                              <p:cond delay="500"/>
                            </p:stCondLst>
                            <p:childTnLst>
                              <p:par>
                                <p:cTn id="16" presetID="2" presetClass="entr" presetSubtype="9" fill="hold" grpId="0" nodeType="afterEffect">
                                  <p:stCondLst>
                                    <p:cond delay="0"/>
                                  </p:stCondLst>
                                  <p:childTnLst>
                                    <p:set>
                                      <p:cBhvr>
                                        <p:cTn id="17" dur="1" fill="hold">
                                          <p:stCondLst>
                                            <p:cond delay="0"/>
                                          </p:stCondLst>
                                        </p:cTn>
                                        <p:tgtEl>
                                          <p:spTgt spid="136196"/>
                                        </p:tgtEl>
                                        <p:attrNameLst>
                                          <p:attrName>style.visibility</p:attrName>
                                        </p:attrNameLst>
                                      </p:cBhvr>
                                      <p:to>
                                        <p:strVal val="visible"/>
                                      </p:to>
                                    </p:set>
                                    <p:anim calcmode="lin" valueType="num">
                                      <p:cBhvr additive="base">
                                        <p:cTn id="18" dur="500" fill="hold"/>
                                        <p:tgtEl>
                                          <p:spTgt spid="136196"/>
                                        </p:tgtEl>
                                        <p:attrNameLst>
                                          <p:attrName>ppt_x</p:attrName>
                                        </p:attrNameLst>
                                      </p:cBhvr>
                                      <p:tavLst>
                                        <p:tav tm="0">
                                          <p:val>
                                            <p:strVal val="0-#ppt_w/2"/>
                                          </p:val>
                                        </p:tav>
                                        <p:tav tm="100000">
                                          <p:val>
                                            <p:strVal val="#ppt_x"/>
                                          </p:val>
                                        </p:tav>
                                      </p:tavLst>
                                    </p:anim>
                                    <p:anim calcmode="lin" valueType="num">
                                      <p:cBhvr additive="base">
                                        <p:cTn id="19" dur="500" fill="hold"/>
                                        <p:tgtEl>
                                          <p:spTgt spid="136196"/>
                                        </p:tgtEl>
                                        <p:attrNameLst>
                                          <p:attrName>ppt_y</p:attrName>
                                        </p:attrNameLst>
                                      </p:cBhvr>
                                      <p:tavLst>
                                        <p:tav tm="0">
                                          <p:val>
                                            <p:strVal val="0-#ppt_h/2"/>
                                          </p:val>
                                        </p:tav>
                                        <p:tav tm="100000">
                                          <p:val>
                                            <p:strVal val="#ppt_y"/>
                                          </p:val>
                                        </p:tav>
                                      </p:tavLst>
                                    </p:anim>
                                  </p:childTnLst>
                                </p:cTn>
                              </p:par>
                            </p:childTnLst>
                          </p:cTn>
                        </p:par>
                        <p:par>
                          <p:cTn id="20" fill="hold">
                            <p:stCondLst>
                              <p:cond delay="1000"/>
                            </p:stCondLst>
                            <p:childTnLst>
                              <p:par>
                                <p:cTn id="21" presetID="2" presetClass="entr" presetSubtype="8" fill="hold" grpId="0" nodeType="afterEffect">
                                  <p:stCondLst>
                                    <p:cond delay="0"/>
                                  </p:stCondLst>
                                  <p:childTnLst>
                                    <p:set>
                                      <p:cBhvr>
                                        <p:cTn id="22" dur="1" fill="hold">
                                          <p:stCondLst>
                                            <p:cond delay="0"/>
                                          </p:stCondLst>
                                        </p:cTn>
                                        <p:tgtEl>
                                          <p:spTgt spid="136204"/>
                                        </p:tgtEl>
                                        <p:attrNameLst>
                                          <p:attrName>style.visibility</p:attrName>
                                        </p:attrNameLst>
                                      </p:cBhvr>
                                      <p:to>
                                        <p:strVal val="visible"/>
                                      </p:to>
                                    </p:set>
                                    <p:anim calcmode="lin" valueType="num">
                                      <p:cBhvr additive="base">
                                        <p:cTn id="23" dur="500" fill="hold"/>
                                        <p:tgtEl>
                                          <p:spTgt spid="136204"/>
                                        </p:tgtEl>
                                        <p:attrNameLst>
                                          <p:attrName>ppt_x</p:attrName>
                                        </p:attrNameLst>
                                      </p:cBhvr>
                                      <p:tavLst>
                                        <p:tav tm="0">
                                          <p:val>
                                            <p:strVal val="0-#ppt_w/2"/>
                                          </p:val>
                                        </p:tav>
                                        <p:tav tm="100000">
                                          <p:val>
                                            <p:strVal val="#ppt_x"/>
                                          </p:val>
                                        </p:tav>
                                      </p:tavLst>
                                    </p:anim>
                                    <p:anim calcmode="lin" valueType="num">
                                      <p:cBhvr additive="base">
                                        <p:cTn id="24" dur="500" fill="hold"/>
                                        <p:tgtEl>
                                          <p:spTgt spid="136204"/>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8" fill="hold" nodeType="clickEffect">
                                  <p:stCondLst>
                                    <p:cond delay="0"/>
                                  </p:stCondLst>
                                  <p:childTnLst>
                                    <p:set>
                                      <p:cBhvr>
                                        <p:cTn id="28" dur="1" fill="hold">
                                          <p:stCondLst>
                                            <p:cond delay="0"/>
                                          </p:stCondLst>
                                        </p:cTn>
                                        <p:tgtEl>
                                          <p:spTgt spid="136203"/>
                                        </p:tgtEl>
                                        <p:attrNameLst>
                                          <p:attrName>style.visibility</p:attrName>
                                        </p:attrNameLst>
                                      </p:cBhvr>
                                      <p:to>
                                        <p:strVal val="visible"/>
                                      </p:to>
                                    </p:set>
                                    <p:anim calcmode="lin" valueType="num">
                                      <p:cBhvr additive="base">
                                        <p:cTn id="29" dur="500" fill="hold"/>
                                        <p:tgtEl>
                                          <p:spTgt spid="136203"/>
                                        </p:tgtEl>
                                        <p:attrNameLst>
                                          <p:attrName>ppt_x</p:attrName>
                                        </p:attrNameLst>
                                      </p:cBhvr>
                                      <p:tavLst>
                                        <p:tav tm="0">
                                          <p:val>
                                            <p:strVal val="0-#ppt_w/2"/>
                                          </p:val>
                                        </p:tav>
                                        <p:tav tm="100000">
                                          <p:val>
                                            <p:strVal val="#ppt_x"/>
                                          </p:val>
                                        </p:tav>
                                      </p:tavLst>
                                    </p:anim>
                                    <p:anim calcmode="lin" valueType="num">
                                      <p:cBhvr additive="base">
                                        <p:cTn id="30" dur="500" fill="hold"/>
                                        <p:tgtEl>
                                          <p:spTgt spid="136203"/>
                                        </p:tgtEl>
                                        <p:attrNameLst>
                                          <p:attrName>ppt_y</p:attrName>
                                        </p:attrNameLst>
                                      </p:cBhvr>
                                      <p:tavLst>
                                        <p:tav tm="0">
                                          <p:val>
                                            <p:strVal val="#ppt_y"/>
                                          </p:val>
                                        </p:tav>
                                        <p:tav tm="100000">
                                          <p:val>
                                            <p:strVal val="#ppt_y"/>
                                          </p:val>
                                        </p:tav>
                                      </p:tavLst>
                                    </p:anim>
                                  </p:childTnLst>
                                </p:cTn>
                              </p:par>
                            </p:childTnLst>
                          </p:cTn>
                        </p:par>
                        <p:par>
                          <p:cTn id="31" fill="hold">
                            <p:stCondLst>
                              <p:cond delay="500"/>
                            </p:stCondLst>
                            <p:childTnLst>
                              <p:par>
                                <p:cTn id="32" presetID="2" presetClass="entr" presetSubtype="1" fill="hold" nodeType="afterEffect">
                                  <p:stCondLst>
                                    <p:cond delay="0"/>
                                  </p:stCondLst>
                                  <p:childTnLst>
                                    <p:set>
                                      <p:cBhvr>
                                        <p:cTn id="33" dur="1" fill="hold">
                                          <p:stCondLst>
                                            <p:cond delay="0"/>
                                          </p:stCondLst>
                                        </p:cTn>
                                        <p:tgtEl>
                                          <p:spTgt spid="136202"/>
                                        </p:tgtEl>
                                        <p:attrNameLst>
                                          <p:attrName>style.visibility</p:attrName>
                                        </p:attrNameLst>
                                      </p:cBhvr>
                                      <p:to>
                                        <p:strVal val="visible"/>
                                      </p:to>
                                    </p:set>
                                    <p:anim calcmode="lin" valueType="num">
                                      <p:cBhvr additive="base">
                                        <p:cTn id="34" dur="500" fill="hold"/>
                                        <p:tgtEl>
                                          <p:spTgt spid="136202"/>
                                        </p:tgtEl>
                                        <p:attrNameLst>
                                          <p:attrName>ppt_x</p:attrName>
                                        </p:attrNameLst>
                                      </p:cBhvr>
                                      <p:tavLst>
                                        <p:tav tm="0">
                                          <p:val>
                                            <p:strVal val="#ppt_x"/>
                                          </p:val>
                                        </p:tav>
                                        <p:tav tm="100000">
                                          <p:val>
                                            <p:strVal val="#ppt_x"/>
                                          </p:val>
                                        </p:tav>
                                      </p:tavLst>
                                    </p:anim>
                                    <p:anim calcmode="lin" valueType="num">
                                      <p:cBhvr additive="base">
                                        <p:cTn id="35" dur="500" fill="hold"/>
                                        <p:tgtEl>
                                          <p:spTgt spid="13620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6195" grpId="0"/>
      <p:bldP spid="136196" grpId="0"/>
      <p:bldP spid="136198" grpId="0" animBg="1"/>
      <p:bldP spid="13620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2770" name="Text Box 2"/>
          <p:cNvSpPr txBox="1"/>
          <p:nvPr/>
        </p:nvSpPr>
        <p:spPr>
          <a:xfrm>
            <a:off x="288925" y="92075"/>
            <a:ext cx="6148388"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3600" b="1" dirty="0">
                <a:solidFill>
                  <a:schemeClr val="accent1"/>
                </a:solidFill>
                <a:ea typeface="黑体" panose="02010609060101010101" pitchFamily="2" charset="-122"/>
              </a:rPr>
              <a:t>二、用固体培养基分离纯培养</a:t>
            </a:r>
            <a:endParaRPr lang="zh-CN" altLang="en-US" sz="2400" b="1" dirty="0">
              <a:ea typeface="黑体" panose="02010609060101010101" pitchFamily="2" charset="-122"/>
            </a:endParaRPr>
          </a:p>
        </p:txBody>
      </p:sp>
      <p:sp>
        <p:nvSpPr>
          <p:cNvPr id="32771" name="Text Box 3"/>
          <p:cNvSpPr txBox="1"/>
          <p:nvPr/>
        </p:nvSpPr>
        <p:spPr>
          <a:xfrm>
            <a:off x="533400" y="1447800"/>
            <a:ext cx="1612900"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ea typeface="黑体" panose="02010609060101010101" pitchFamily="2" charset="-122"/>
              </a:rPr>
              <a:t>培养基：</a:t>
            </a:r>
            <a:endParaRPr lang="zh-CN" altLang="en-US" sz="2800" b="1" dirty="0">
              <a:ea typeface="黑体" panose="02010609060101010101" pitchFamily="2" charset="-122"/>
            </a:endParaRPr>
          </a:p>
        </p:txBody>
      </p:sp>
      <p:sp>
        <p:nvSpPr>
          <p:cNvPr id="32772" name="Text Box 4"/>
          <p:cNvSpPr txBox="1"/>
          <p:nvPr/>
        </p:nvSpPr>
        <p:spPr>
          <a:xfrm>
            <a:off x="2895600" y="762000"/>
            <a:ext cx="2684463" cy="16922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25000"/>
              </a:lnSpc>
              <a:spcBef>
                <a:spcPct val="0"/>
              </a:spcBef>
              <a:buNone/>
            </a:pPr>
            <a:r>
              <a:rPr lang="zh-CN" altLang="en-US" sz="2800" b="1" dirty="0">
                <a:solidFill>
                  <a:srgbClr val="66FF33"/>
                </a:solidFill>
                <a:ea typeface="黑体" panose="02010609060101010101" pitchFamily="2" charset="-122"/>
              </a:rPr>
              <a:t>液体培养基；</a:t>
            </a:r>
            <a:endParaRPr lang="zh-CN" altLang="en-US" sz="2800" b="1" dirty="0">
              <a:solidFill>
                <a:srgbClr val="66FF33"/>
              </a:solidFill>
              <a:ea typeface="黑体" panose="02010609060101010101" pitchFamily="2" charset="-122"/>
            </a:endParaRPr>
          </a:p>
          <a:p>
            <a:pPr marL="0" lvl="0" indent="0" eaLnBrk="1" hangingPunct="1">
              <a:lnSpc>
                <a:spcPct val="125000"/>
              </a:lnSpc>
              <a:spcBef>
                <a:spcPct val="0"/>
              </a:spcBef>
              <a:buNone/>
            </a:pPr>
            <a:r>
              <a:rPr lang="zh-CN" altLang="en-US" sz="2800" b="1" dirty="0">
                <a:solidFill>
                  <a:srgbClr val="66FF33"/>
                </a:solidFill>
                <a:ea typeface="黑体" panose="02010609060101010101" pitchFamily="2" charset="-122"/>
              </a:rPr>
              <a:t>固体培养基；</a:t>
            </a:r>
            <a:endParaRPr lang="zh-CN" altLang="en-US" sz="2800" b="1" dirty="0">
              <a:solidFill>
                <a:srgbClr val="66FF33"/>
              </a:solidFill>
              <a:ea typeface="黑体" panose="02010609060101010101" pitchFamily="2" charset="-122"/>
            </a:endParaRPr>
          </a:p>
          <a:p>
            <a:pPr marL="0" lvl="0" indent="0" eaLnBrk="1" hangingPunct="1">
              <a:lnSpc>
                <a:spcPct val="125000"/>
              </a:lnSpc>
              <a:spcBef>
                <a:spcPct val="0"/>
              </a:spcBef>
              <a:buNone/>
            </a:pPr>
            <a:r>
              <a:rPr lang="zh-CN" altLang="en-US" sz="2800" b="1" dirty="0">
                <a:solidFill>
                  <a:srgbClr val="66FF33"/>
                </a:solidFill>
                <a:ea typeface="黑体" panose="02010609060101010101" pitchFamily="2" charset="-122"/>
              </a:rPr>
              <a:t>半固体培养基；</a:t>
            </a:r>
            <a:endParaRPr lang="zh-CN" altLang="en-US" sz="2800" b="1" dirty="0">
              <a:ea typeface="黑体" panose="02010609060101010101" pitchFamily="2" charset="-122"/>
            </a:endParaRPr>
          </a:p>
        </p:txBody>
      </p:sp>
      <p:sp>
        <p:nvSpPr>
          <p:cNvPr id="32773" name="AutoShape 5"/>
          <p:cNvSpPr/>
          <p:nvPr/>
        </p:nvSpPr>
        <p:spPr>
          <a:xfrm>
            <a:off x="2209800" y="1066800"/>
            <a:ext cx="457200" cy="1219200"/>
          </a:xfrm>
          <a:prstGeom prst="leftBrace">
            <a:avLst>
              <a:gd name="adj1" fmla="val 22222"/>
              <a:gd name="adj2" fmla="val 50000"/>
            </a:avLst>
          </a:prstGeom>
          <a:noFill/>
          <a:ln w="25400" cap="flat" cmpd="sng">
            <a:solidFill>
              <a:schemeClr val="tx1"/>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800" dirty="0"/>
          </a:p>
        </p:txBody>
      </p:sp>
      <p:sp>
        <p:nvSpPr>
          <p:cNvPr id="139270" name="AutoShape 6"/>
          <p:cNvSpPr/>
          <p:nvPr/>
        </p:nvSpPr>
        <p:spPr>
          <a:xfrm>
            <a:off x="5486400" y="1676400"/>
            <a:ext cx="228600" cy="609600"/>
          </a:xfrm>
          <a:prstGeom prst="rightBrace">
            <a:avLst>
              <a:gd name="adj1" fmla="val 22222"/>
              <a:gd name="adj2" fmla="val 50000"/>
            </a:avLst>
          </a:prstGeom>
          <a:noFill/>
          <a:ln w="25400" cap="flat" cmpd="sng">
            <a:solidFill>
              <a:schemeClr val="tx2"/>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800" dirty="0"/>
          </a:p>
        </p:txBody>
      </p:sp>
      <p:sp>
        <p:nvSpPr>
          <p:cNvPr id="139271" name="Text Box 7"/>
          <p:cNvSpPr txBox="1"/>
          <p:nvPr/>
        </p:nvSpPr>
        <p:spPr>
          <a:xfrm>
            <a:off x="7010400" y="1676400"/>
            <a:ext cx="1408113" cy="5794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solidFill>
                  <a:schemeClr val="tx2"/>
                </a:solidFill>
                <a:ea typeface="黑体" panose="02010609060101010101" pitchFamily="2" charset="-122"/>
              </a:rPr>
              <a:t>固化剂</a:t>
            </a:r>
            <a:endParaRPr lang="zh-CN" altLang="en-US" sz="2800" b="1" dirty="0">
              <a:solidFill>
                <a:schemeClr val="tx2"/>
              </a:solidFill>
              <a:ea typeface="黑体" panose="02010609060101010101" pitchFamily="2" charset="-122"/>
            </a:endParaRPr>
          </a:p>
        </p:txBody>
      </p:sp>
      <p:sp>
        <p:nvSpPr>
          <p:cNvPr id="139272" name="AutoShape 8"/>
          <p:cNvSpPr/>
          <p:nvPr/>
        </p:nvSpPr>
        <p:spPr>
          <a:xfrm>
            <a:off x="5943600" y="1828800"/>
            <a:ext cx="838200" cy="304800"/>
          </a:xfrm>
          <a:prstGeom prst="leftArrow">
            <a:avLst>
              <a:gd name="adj1" fmla="val 50000"/>
              <a:gd name="adj2" fmla="val 68750"/>
            </a:avLst>
          </a:prstGeom>
          <a:solidFill>
            <a:srgbClr val="00FF00"/>
          </a:solidFill>
          <a:ln w="952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800" dirty="0"/>
          </a:p>
        </p:txBody>
      </p:sp>
      <p:pic>
        <p:nvPicPr>
          <p:cNvPr id="139275" name="Picture 11" descr="4-4a"/>
          <p:cNvPicPr>
            <a:picLocks noChangeAspect="1"/>
          </p:cNvPicPr>
          <p:nvPr/>
        </p:nvPicPr>
        <p:blipFill>
          <a:blip r:embed="rId1"/>
          <a:stretch>
            <a:fillRect/>
          </a:stretch>
        </p:blipFill>
        <p:spPr>
          <a:xfrm>
            <a:off x="990600" y="2649538"/>
            <a:ext cx="6858000" cy="4208462"/>
          </a:xfrm>
          <a:prstGeom prst="rect">
            <a:avLst/>
          </a:prstGeom>
          <a:noFill/>
          <a:ln w="9525">
            <a:noFill/>
          </a:ln>
        </p:spPr>
      </p:pic>
      <p:pic>
        <p:nvPicPr>
          <p:cNvPr id="139277" name="Picture 13" descr="4-4b"/>
          <p:cNvPicPr>
            <a:picLocks noChangeAspect="1"/>
          </p:cNvPicPr>
          <p:nvPr/>
        </p:nvPicPr>
        <p:blipFill>
          <a:blip r:embed="rId2"/>
          <a:stretch>
            <a:fillRect/>
          </a:stretch>
        </p:blipFill>
        <p:spPr>
          <a:xfrm>
            <a:off x="1547813" y="2492375"/>
            <a:ext cx="6629400" cy="4583113"/>
          </a:xfrm>
          <a:prstGeom prst="rect">
            <a:avLst/>
          </a:prstGeom>
          <a:noFill/>
          <a:ln w="9525">
            <a:noFill/>
          </a:ln>
        </p:spPr>
      </p:pic>
      <p:pic>
        <p:nvPicPr>
          <p:cNvPr id="139276" name="Picture 12" descr="4-5"/>
          <p:cNvPicPr>
            <a:picLocks noChangeAspect="1"/>
          </p:cNvPicPr>
          <p:nvPr/>
        </p:nvPicPr>
        <p:blipFill>
          <a:blip r:embed="rId3"/>
          <a:stretch>
            <a:fillRect/>
          </a:stretch>
        </p:blipFill>
        <p:spPr>
          <a:xfrm>
            <a:off x="0" y="2386013"/>
            <a:ext cx="6096000" cy="4471987"/>
          </a:xfrm>
          <a:prstGeom prst="rect">
            <a:avLst/>
          </a:prstGeom>
          <a:noFill/>
          <a:ln w="9525">
            <a:noFill/>
          </a:ln>
        </p:spPr>
      </p:pic>
      <p:sp>
        <p:nvSpPr>
          <p:cNvPr id="139278" name="Text Box 14"/>
          <p:cNvSpPr txBox="1"/>
          <p:nvPr/>
        </p:nvSpPr>
        <p:spPr>
          <a:xfrm>
            <a:off x="6011863" y="5553075"/>
            <a:ext cx="3344862" cy="12827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600" b="1" dirty="0">
                <a:solidFill>
                  <a:schemeClr val="folHlink"/>
                </a:solidFill>
                <a:latin typeface="黑体" panose="02010609060101010101" pitchFamily="2" charset="-122"/>
                <a:ea typeface="黑体" panose="02010609060101010101" pitchFamily="2" charset="-122"/>
              </a:rPr>
              <a:t>柯赫（</a:t>
            </a:r>
            <a:r>
              <a:rPr lang="en-US" altLang="zh-CN" sz="2600" b="1" dirty="0">
                <a:solidFill>
                  <a:schemeClr val="folHlink"/>
                </a:solidFill>
                <a:latin typeface="黑体" panose="02010609060101010101" pitchFamily="2" charset="-122"/>
                <a:ea typeface="黑体" panose="02010609060101010101" pitchFamily="2" charset="-122"/>
              </a:rPr>
              <a:t>Robert Koch）</a:t>
            </a:r>
            <a:endParaRPr lang="en-US" altLang="zh-CN" sz="2600" b="1" dirty="0">
              <a:solidFill>
                <a:schemeClr val="folHlink"/>
              </a:solidFill>
              <a:latin typeface="黑体" panose="02010609060101010101" pitchFamily="2" charset="-122"/>
              <a:ea typeface="黑体" panose="02010609060101010101" pitchFamily="2" charset="-122"/>
            </a:endParaRPr>
          </a:p>
          <a:p>
            <a:pPr marL="0" lvl="0" indent="0" eaLnBrk="1" hangingPunct="1">
              <a:spcBef>
                <a:spcPct val="0"/>
              </a:spcBef>
              <a:buNone/>
            </a:pPr>
            <a:r>
              <a:rPr lang="zh-CN" altLang="en-US" sz="2600" b="1" dirty="0">
                <a:solidFill>
                  <a:schemeClr val="folHlink"/>
                </a:solidFill>
                <a:latin typeface="黑体" panose="02010609060101010101" pitchFamily="2" charset="-122"/>
                <a:ea typeface="黑体" panose="02010609060101010101" pitchFamily="2" charset="-122"/>
              </a:rPr>
              <a:t>的助手</a:t>
            </a:r>
            <a:r>
              <a:rPr lang="en-US" altLang="zh-CN" sz="2600" b="1" dirty="0">
                <a:solidFill>
                  <a:schemeClr val="folHlink"/>
                </a:solidFill>
                <a:latin typeface="黑体" panose="02010609060101010101" pitchFamily="2" charset="-122"/>
                <a:ea typeface="黑体" panose="02010609060101010101" pitchFamily="2" charset="-122"/>
              </a:rPr>
              <a:t>W Heese</a:t>
            </a:r>
            <a:r>
              <a:rPr lang="zh-CN" altLang="zh-CN" sz="2600" b="1" dirty="0">
                <a:solidFill>
                  <a:schemeClr val="folHlink"/>
                </a:solidFill>
                <a:latin typeface="黑体" panose="02010609060101010101" pitchFamily="2" charset="-122"/>
                <a:ea typeface="黑体" panose="02010609060101010101" pitchFamily="2" charset="-122"/>
              </a:rPr>
              <a:t>和</a:t>
            </a:r>
            <a:endParaRPr lang="zh-CN" altLang="zh-CN" sz="2600" b="1" dirty="0">
              <a:solidFill>
                <a:schemeClr val="folHlink"/>
              </a:solidFill>
              <a:latin typeface="黑体" panose="02010609060101010101" pitchFamily="2" charset="-122"/>
              <a:ea typeface="黑体" panose="02010609060101010101" pitchFamily="2" charset="-122"/>
            </a:endParaRPr>
          </a:p>
          <a:p>
            <a:pPr marL="0" lvl="0" indent="0" eaLnBrk="1" hangingPunct="1">
              <a:spcBef>
                <a:spcPct val="0"/>
              </a:spcBef>
              <a:buNone/>
            </a:pPr>
            <a:r>
              <a:rPr lang="zh-CN" altLang="zh-CN" sz="2600" b="1" dirty="0">
                <a:solidFill>
                  <a:schemeClr val="folHlink"/>
                </a:solidFill>
                <a:latin typeface="黑体" panose="02010609060101010101" pitchFamily="2" charset="-122"/>
                <a:ea typeface="黑体" panose="02010609060101010101" pitchFamily="2" charset="-122"/>
              </a:rPr>
              <a:t>他</a:t>
            </a:r>
            <a:r>
              <a:rPr lang="zh-CN" altLang="en-US" sz="2600" b="1" dirty="0">
                <a:solidFill>
                  <a:schemeClr val="folHlink"/>
                </a:solidFill>
                <a:latin typeface="黑体" panose="02010609060101010101" pitchFamily="2" charset="-122"/>
                <a:ea typeface="黑体" panose="02010609060101010101" pitchFamily="2" charset="-122"/>
              </a:rPr>
              <a:t>的夫人</a:t>
            </a:r>
            <a:r>
              <a:rPr lang="en-US" altLang="zh-CN" sz="2600" b="1" dirty="0">
                <a:solidFill>
                  <a:schemeClr val="folHlink"/>
                </a:solidFill>
                <a:latin typeface="黑体" panose="02010609060101010101" pitchFamily="2" charset="-122"/>
                <a:ea typeface="黑体" panose="02010609060101010101" pitchFamily="2" charset="-122"/>
              </a:rPr>
              <a:t>Fran Heese</a:t>
            </a:r>
            <a:endParaRPr lang="zh-CN" altLang="en-US" sz="2600" b="1" dirty="0">
              <a:latin typeface="黑体" panose="02010609060101010101" pitchFamily="2" charset="-122"/>
              <a:ea typeface="黑体" panose="02010609060101010101" pitchFamily="2" charset="-122"/>
            </a:endParaRPr>
          </a:p>
        </p:txBody>
      </p:sp>
      <p:sp>
        <p:nvSpPr>
          <p:cNvPr id="32781" name="Text Box 15"/>
          <p:cNvSpPr txBox="1"/>
          <p:nvPr/>
        </p:nvSpPr>
        <p:spPr>
          <a:xfrm>
            <a:off x="6948488" y="260350"/>
            <a:ext cx="1500187" cy="547688"/>
          </a:xfrm>
          <a:prstGeom prst="rect">
            <a:avLst/>
          </a:prstGeom>
          <a:solidFill>
            <a:schemeClr val="bg2"/>
          </a:solidFill>
          <a:ln w="2857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t>参见</a:t>
            </a:r>
            <a:r>
              <a:rPr lang="en-US" altLang="zh-CN" sz="2800" b="1" dirty="0"/>
              <a:t>P15</a:t>
            </a:r>
            <a:endParaRPr lang="en-US" altLang="zh-CN" sz="2800" b="1" dirty="0"/>
          </a:p>
        </p:txBody>
      </p:sp>
      <p:sp>
        <p:nvSpPr>
          <p:cNvPr id="139281" name="Text Box 17"/>
          <p:cNvSpPr txBox="1"/>
          <p:nvPr/>
        </p:nvSpPr>
        <p:spPr>
          <a:xfrm>
            <a:off x="7308850" y="2924175"/>
            <a:ext cx="898525"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800" b="1" dirty="0">
                <a:solidFill>
                  <a:srgbClr val="00FFFF"/>
                </a:solidFill>
                <a:ea typeface="黑体" panose="02010609060101010101" pitchFamily="2" charset="-122"/>
              </a:rPr>
              <a:t>琼脂</a:t>
            </a:r>
            <a:endParaRPr lang="zh-CN" altLang="en-US" sz="2800" b="1" dirty="0">
              <a:solidFill>
                <a:srgbClr val="00FFFF"/>
              </a:solidFill>
              <a:ea typeface="黑体" panose="02010609060101010101" pitchFamily="2" charset="-122"/>
            </a:endParaRPr>
          </a:p>
        </p:txBody>
      </p:sp>
      <p:sp>
        <p:nvSpPr>
          <p:cNvPr id="139283" name="AutoShape 19"/>
          <p:cNvSpPr/>
          <p:nvPr/>
        </p:nvSpPr>
        <p:spPr>
          <a:xfrm>
            <a:off x="7667625" y="2349500"/>
            <a:ext cx="288925" cy="574675"/>
          </a:xfrm>
          <a:prstGeom prst="upArrow">
            <a:avLst>
              <a:gd name="adj1" fmla="val 50000"/>
              <a:gd name="adj2" fmla="val 49725"/>
            </a:avLst>
          </a:prstGeom>
          <a:solidFill>
            <a:srgbClr val="00FF00"/>
          </a:solidFill>
          <a:ln w="952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39271"/>
                                        </p:tgtEl>
                                        <p:attrNameLst>
                                          <p:attrName>style.visibility</p:attrName>
                                        </p:attrNameLst>
                                      </p:cBhvr>
                                      <p:to>
                                        <p:strVal val="visible"/>
                                      </p:to>
                                    </p:set>
                                    <p:anim calcmode="lin" valueType="num">
                                      <p:cBhvr additive="base">
                                        <p:cTn id="7" dur="500" fill="hold"/>
                                        <p:tgtEl>
                                          <p:spTgt spid="139271"/>
                                        </p:tgtEl>
                                        <p:attrNameLst>
                                          <p:attrName>ppt_x</p:attrName>
                                        </p:attrNameLst>
                                      </p:cBhvr>
                                      <p:tavLst>
                                        <p:tav tm="0">
                                          <p:val>
                                            <p:strVal val="#ppt_x"/>
                                          </p:val>
                                        </p:tav>
                                        <p:tav tm="100000">
                                          <p:val>
                                            <p:strVal val="#ppt_x"/>
                                          </p:val>
                                        </p:tav>
                                      </p:tavLst>
                                    </p:anim>
                                    <p:anim calcmode="lin" valueType="num">
                                      <p:cBhvr additive="base">
                                        <p:cTn id="8" dur="500" fill="hold"/>
                                        <p:tgtEl>
                                          <p:spTgt spid="139271"/>
                                        </p:tgtEl>
                                        <p:attrNameLst>
                                          <p:attrName>ppt_y</p:attrName>
                                        </p:attrNameLst>
                                      </p:cBhvr>
                                      <p:tavLst>
                                        <p:tav tm="0">
                                          <p:val>
                                            <p:strVal val="0-#ppt_h/2"/>
                                          </p:val>
                                        </p:tav>
                                        <p:tav tm="100000">
                                          <p:val>
                                            <p:strVal val="#ppt_y"/>
                                          </p:val>
                                        </p:tav>
                                      </p:tavLst>
                                    </p:anim>
                                  </p:childTnLst>
                                </p:cTn>
                              </p:par>
                            </p:childTnLst>
                          </p:cTn>
                        </p:par>
                        <p:par>
                          <p:cTn id="9" fill="hold">
                            <p:stCondLst>
                              <p:cond delay="500"/>
                            </p:stCondLst>
                            <p:childTnLst>
                              <p:par>
                                <p:cTn id="10" presetID="2" presetClass="entr" presetSubtype="12" fill="hold" grpId="0" nodeType="afterEffect">
                                  <p:stCondLst>
                                    <p:cond delay="0"/>
                                  </p:stCondLst>
                                  <p:childTnLst>
                                    <p:set>
                                      <p:cBhvr>
                                        <p:cTn id="11" dur="1" fill="hold">
                                          <p:stCondLst>
                                            <p:cond delay="0"/>
                                          </p:stCondLst>
                                        </p:cTn>
                                        <p:tgtEl>
                                          <p:spTgt spid="139272"/>
                                        </p:tgtEl>
                                        <p:attrNameLst>
                                          <p:attrName>style.visibility</p:attrName>
                                        </p:attrNameLst>
                                      </p:cBhvr>
                                      <p:to>
                                        <p:strVal val="visible"/>
                                      </p:to>
                                    </p:set>
                                    <p:anim calcmode="lin" valueType="num">
                                      <p:cBhvr additive="base">
                                        <p:cTn id="12" dur="500" fill="hold"/>
                                        <p:tgtEl>
                                          <p:spTgt spid="139272"/>
                                        </p:tgtEl>
                                        <p:attrNameLst>
                                          <p:attrName>ppt_x</p:attrName>
                                        </p:attrNameLst>
                                      </p:cBhvr>
                                      <p:tavLst>
                                        <p:tav tm="0">
                                          <p:val>
                                            <p:strVal val="0-#ppt_w/2"/>
                                          </p:val>
                                        </p:tav>
                                        <p:tav tm="100000">
                                          <p:val>
                                            <p:strVal val="#ppt_x"/>
                                          </p:val>
                                        </p:tav>
                                      </p:tavLst>
                                    </p:anim>
                                    <p:anim calcmode="lin" valueType="num">
                                      <p:cBhvr additive="base">
                                        <p:cTn id="13" dur="500" fill="hold"/>
                                        <p:tgtEl>
                                          <p:spTgt spid="139272"/>
                                        </p:tgtEl>
                                        <p:attrNameLst>
                                          <p:attrName>ppt_y</p:attrName>
                                        </p:attrNameLst>
                                      </p:cBhvr>
                                      <p:tavLst>
                                        <p:tav tm="0">
                                          <p:val>
                                            <p:strVal val="1+#ppt_h/2"/>
                                          </p:val>
                                        </p:tav>
                                        <p:tav tm="100000">
                                          <p:val>
                                            <p:strVal val="#ppt_y"/>
                                          </p:val>
                                        </p:tav>
                                      </p:tavLst>
                                    </p:anim>
                                  </p:childTnLst>
                                </p:cTn>
                              </p:par>
                            </p:childTnLst>
                          </p:cTn>
                        </p:par>
                        <p:par>
                          <p:cTn id="14" fill="hold">
                            <p:stCondLst>
                              <p:cond delay="1000"/>
                            </p:stCondLst>
                            <p:childTnLst>
                              <p:par>
                                <p:cTn id="15" presetID="2" presetClass="entr" presetSubtype="6" fill="hold" grpId="0" nodeType="afterEffect">
                                  <p:stCondLst>
                                    <p:cond delay="0"/>
                                  </p:stCondLst>
                                  <p:childTnLst>
                                    <p:set>
                                      <p:cBhvr>
                                        <p:cTn id="16" dur="1" fill="hold">
                                          <p:stCondLst>
                                            <p:cond delay="0"/>
                                          </p:stCondLst>
                                        </p:cTn>
                                        <p:tgtEl>
                                          <p:spTgt spid="139270"/>
                                        </p:tgtEl>
                                        <p:attrNameLst>
                                          <p:attrName>style.visibility</p:attrName>
                                        </p:attrNameLst>
                                      </p:cBhvr>
                                      <p:to>
                                        <p:strVal val="visible"/>
                                      </p:to>
                                    </p:set>
                                    <p:anim calcmode="lin" valueType="num">
                                      <p:cBhvr additive="base">
                                        <p:cTn id="17" dur="500" fill="hold"/>
                                        <p:tgtEl>
                                          <p:spTgt spid="139270"/>
                                        </p:tgtEl>
                                        <p:attrNameLst>
                                          <p:attrName>ppt_x</p:attrName>
                                        </p:attrNameLst>
                                      </p:cBhvr>
                                      <p:tavLst>
                                        <p:tav tm="0">
                                          <p:val>
                                            <p:strVal val="1+#ppt_w/2"/>
                                          </p:val>
                                        </p:tav>
                                        <p:tav tm="100000">
                                          <p:val>
                                            <p:strVal val="#ppt_x"/>
                                          </p:val>
                                        </p:tav>
                                      </p:tavLst>
                                    </p:anim>
                                    <p:anim calcmode="lin" valueType="num">
                                      <p:cBhvr additive="base">
                                        <p:cTn id="18" dur="500" fill="hold"/>
                                        <p:tgtEl>
                                          <p:spTgt spid="13927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39275"/>
                                        </p:tgtEl>
                                        <p:attrNameLst>
                                          <p:attrName>style.visibility</p:attrName>
                                        </p:attrNameLst>
                                      </p:cBhvr>
                                      <p:to>
                                        <p:strVal val="visible"/>
                                      </p:to>
                                    </p:set>
                                    <p:anim calcmode="lin" valueType="num">
                                      <p:cBhvr additive="base">
                                        <p:cTn id="23" dur="500" fill="hold"/>
                                        <p:tgtEl>
                                          <p:spTgt spid="139275"/>
                                        </p:tgtEl>
                                        <p:attrNameLst>
                                          <p:attrName>ppt_x</p:attrName>
                                        </p:attrNameLst>
                                      </p:cBhvr>
                                      <p:tavLst>
                                        <p:tav tm="0">
                                          <p:val>
                                            <p:strVal val="#ppt_x"/>
                                          </p:val>
                                        </p:tav>
                                        <p:tav tm="100000">
                                          <p:val>
                                            <p:strVal val="#ppt_x"/>
                                          </p:val>
                                        </p:tav>
                                      </p:tavLst>
                                    </p:anim>
                                    <p:anim calcmode="lin" valueType="num">
                                      <p:cBhvr additive="base">
                                        <p:cTn id="24" dur="500" fill="hold"/>
                                        <p:tgtEl>
                                          <p:spTgt spid="139275"/>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39275"/>
                                        </p:tgtEl>
                                        <p:attrNameLst>
                                          <p:attrName>style.visibility</p:attrName>
                                        </p:attrNameLst>
                                      </p:cBhvr>
                                      <p:to>
                                        <p:strVal val="hidden"/>
                                      </p:to>
                                    </p:set>
                                  </p:subTnLst>
                                </p:cTn>
                              </p:par>
                            </p:childTnLst>
                          </p:cTn>
                        </p:par>
                      </p:childTnLst>
                    </p:cTn>
                  </p:par>
                  <p:par>
                    <p:cTn id="25" fill="hold">
                      <p:stCondLst>
                        <p:cond delay="indefinite"/>
                      </p:stCondLst>
                      <p:childTnLst>
                        <p:par>
                          <p:cTn id="26" fill="hold">
                            <p:stCondLst>
                              <p:cond delay="0"/>
                            </p:stCondLst>
                            <p:childTnLst>
                              <p:par>
                                <p:cTn id="27" presetID="2" presetClass="entr" presetSubtype="2" fill="hold" nodeType="clickEffect">
                                  <p:stCondLst>
                                    <p:cond delay="0"/>
                                  </p:stCondLst>
                                  <p:childTnLst>
                                    <p:set>
                                      <p:cBhvr>
                                        <p:cTn id="28" dur="1" fill="hold">
                                          <p:stCondLst>
                                            <p:cond delay="0"/>
                                          </p:stCondLst>
                                        </p:cTn>
                                        <p:tgtEl>
                                          <p:spTgt spid="139277"/>
                                        </p:tgtEl>
                                        <p:attrNameLst>
                                          <p:attrName>style.visibility</p:attrName>
                                        </p:attrNameLst>
                                      </p:cBhvr>
                                      <p:to>
                                        <p:strVal val="visible"/>
                                      </p:to>
                                    </p:set>
                                    <p:anim calcmode="lin" valueType="num">
                                      <p:cBhvr additive="base">
                                        <p:cTn id="29" dur="500" fill="hold"/>
                                        <p:tgtEl>
                                          <p:spTgt spid="139277"/>
                                        </p:tgtEl>
                                        <p:attrNameLst>
                                          <p:attrName>ppt_x</p:attrName>
                                        </p:attrNameLst>
                                      </p:cBhvr>
                                      <p:tavLst>
                                        <p:tav tm="0">
                                          <p:val>
                                            <p:strVal val="1+#ppt_w/2"/>
                                          </p:val>
                                        </p:tav>
                                        <p:tav tm="100000">
                                          <p:val>
                                            <p:strVal val="#ppt_x"/>
                                          </p:val>
                                        </p:tav>
                                      </p:tavLst>
                                    </p:anim>
                                    <p:anim calcmode="lin" valueType="num">
                                      <p:cBhvr additive="base">
                                        <p:cTn id="30" dur="500" fill="hold"/>
                                        <p:tgtEl>
                                          <p:spTgt spid="139277"/>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39277"/>
                                        </p:tgtEl>
                                        <p:attrNameLst>
                                          <p:attrName>style.visibility</p:attrName>
                                        </p:attrNameLst>
                                      </p:cBhvr>
                                      <p:to>
                                        <p:strVal val="hidden"/>
                                      </p:to>
                                    </p:set>
                                  </p:subTnLst>
                                </p:cTn>
                              </p:par>
                            </p:childTnLst>
                          </p:cTn>
                        </p:par>
                      </p:childTnLst>
                    </p:cTn>
                  </p:par>
                  <p:par>
                    <p:cTn id="31" fill="hold">
                      <p:stCondLst>
                        <p:cond delay="indefinite"/>
                      </p:stCondLst>
                      <p:childTnLst>
                        <p:par>
                          <p:cTn id="32" fill="hold">
                            <p:stCondLst>
                              <p:cond delay="0"/>
                            </p:stCondLst>
                            <p:childTnLst>
                              <p:par>
                                <p:cTn id="33" presetID="2" presetClass="entr" presetSubtype="1" fill="hold" nodeType="clickEffect">
                                  <p:stCondLst>
                                    <p:cond delay="0"/>
                                  </p:stCondLst>
                                  <p:childTnLst>
                                    <p:set>
                                      <p:cBhvr>
                                        <p:cTn id="34" dur="1" fill="hold">
                                          <p:stCondLst>
                                            <p:cond delay="0"/>
                                          </p:stCondLst>
                                        </p:cTn>
                                        <p:tgtEl>
                                          <p:spTgt spid="139276"/>
                                        </p:tgtEl>
                                        <p:attrNameLst>
                                          <p:attrName>style.visibility</p:attrName>
                                        </p:attrNameLst>
                                      </p:cBhvr>
                                      <p:to>
                                        <p:strVal val="visible"/>
                                      </p:to>
                                    </p:set>
                                    <p:anim calcmode="lin" valueType="num">
                                      <p:cBhvr additive="base">
                                        <p:cTn id="35" dur="500" fill="hold"/>
                                        <p:tgtEl>
                                          <p:spTgt spid="139276"/>
                                        </p:tgtEl>
                                        <p:attrNameLst>
                                          <p:attrName>ppt_x</p:attrName>
                                        </p:attrNameLst>
                                      </p:cBhvr>
                                      <p:tavLst>
                                        <p:tav tm="0">
                                          <p:val>
                                            <p:strVal val="#ppt_x"/>
                                          </p:val>
                                        </p:tav>
                                        <p:tav tm="100000">
                                          <p:val>
                                            <p:strVal val="#ppt_x"/>
                                          </p:val>
                                        </p:tav>
                                      </p:tavLst>
                                    </p:anim>
                                    <p:anim calcmode="lin" valueType="num">
                                      <p:cBhvr additive="base">
                                        <p:cTn id="36" dur="500" fill="hold"/>
                                        <p:tgtEl>
                                          <p:spTgt spid="139276"/>
                                        </p:tgtEl>
                                        <p:attrNameLst>
                                          <p:attrName>ppt_y</p:attrName>
                                        </p:attrNameLst>
                                      </p:cBhvr>
                                      <p:tavLst>
                                        <p:tav tm="0">
                                          <p:val>
                                            <p:strVal val="0-#ppt_h/2"/>
                                          </p:val>
                                        </p:tav>
                                        <p:tav tm="100000">
                                          <p:val>
                                            <p:strVal val="#ppt_y"/>
                                          </p:val>
                                        </p:tav>
                                      </p:tavLst>
                                    </p:anim>
                                  </p:childTnLst>
                                </p:cTn>
                              </p:par>
                            </p:childTnLst>
                          </p:cTn>
                        </p:par>
                        <p:par>
                          <p:cTn id="37" fill="hold">
                            <p:stCondLst>
                              <p:cond delay="500"/>
                            </p:stCondLst>
                            <p:childTnLst>
                              <p:par>
                                <p:cTn id="38" presetID="2" presetClass="entr" presetSubtype="12" fill="hold" grpId="0" nodeType="afterEffect">
                                  <p:stCondLst>
                                    <p:cond delay="0"/>
                                  </p:stCondLst>
                                  <p:childTnLst>
                                    <p:set>
                                      <p:cBhvr>
                                        <p:cTn id="39" dur="1" fill="hold">
                                          <p:stCondLst>
                                            <p:cond delay="0"/>
                                          </p:stCondLst>
                                        </p:cTn>
                                        <p:tgtEl>
                                          <p:spTgt spid="139278"/>
                                        </p:tgtEl>
                                        <p:attrNameLst>
                                          <p:attrName>style.visibility</p:attrName>
                                        </p:attrNameLst>
                                      </p:cBhvr>
                                      <p:to>
                                        <p:strVal val="visible"/>
                                      </p:to>
                                    </p:set>
                                    <p:anim calcmode="lin" valueType="num">
                                      <p:cBhvr additive="base">
                                        <p:cTn id="40" dur="500" fill="hold"/>
                                        <p:tgtEl>
                                          <p:spTgt spid="139278"/>
                                        </p:tgtEl>
                                        <p:attrNameLst>
                                          <p:attrName>ppt_x</p:attrName>
                                        </p:attrNameLst>
                                      </p:cBhvr>
                                      <p:tavLst>
                                        <p:tav tm="0">
                                          <p:val>
                                            <p:strVal val="0-#ppt_w/2"/>
                                          </p:val>
                                        </p:tav>
                                        <p:tav tm="100000">
                                          <p:val>
                                            <p:strVal val="#ppt_x"/>
                                          </p:val>
                                        </p:tav>
                                      </p:tavLst>
                                    </p:anim>
                                    <p:anim calcmode="lin" valueType="num">
                                      <p:cBhvr additive="base">
                                        <p:cTn id="41" dur="500" fill="hold"/>
                                        <p:tgtEl>
                                          <p:spTgt spid="139278"/>
                                        </p:tgtEl>
                                        <p:attrNameLst>
                                          <p:attrName>ppt_y</p:attrName>
                                        </p:attrNameLst>
                                      </p:cBhvr>
                                      <p:tavLst>
                                        <p:tav tm="0">
                                          <p:val>
                                            <p:strVal val="1+#ppt_h/2"/>
                                          </p:val>
                                        </p:tav>
                                        <p:tav tm="100000">
                                          <p:val>
                                            <p:strVal val="#ppt_y"/>
                                          </p:val>
                                        </p:tav>
                                      </p:tavLst>
                                    </p:anim>
                                  </p:childTnLst>
                                </p:cTn>
                              </p:par>
                            </p:childTnLst>
                          </p:cTn>
                        </p:par>
                        <p:par>
                          <p:cTn id="42" fill="hold">
                            <p:stCondLst>
                              <p:cond delay="1000"/>
                            </p:stCondLst>
                            <p:childTnLst>
                              <p:par>
                                <p:cTn id="43" presetID="2" presetClass="entr" presetSubtype="4" fill="hold" grpId="0" nodeType="afterEffect">
                                  <p:stCondLst>
                                    <p:cond delay="0"/>
                                  </p:stCondLst>
                                  <p:childTnLst>
                                    <p:set>
                                      <p:cBhvr>
                                        <p:cTn id="44" dur="1" fill="hold">
                                          <p:stCondLst>
                                            <p:cond delay="0"/>
                                          </p:stCondLst>
                                        </p:cTn>
                                        <p:tgtEl>
                                          <p:spTgt spid="139283"/>
                                        </p:tgtEl>
                                        <p:attrNameLst>
                                          <p:attrName>style.visibility</p:attrName>
                                        </p:attrNameLst>
                                      </p:cBhvr>
                                      <p:to>
                                        <p:strVal val="visible"/>
                                      </p:to>
                                    </p:set>
                                    <p:anim calcmode="lin" valueType="num">
                                      <p:cBhvr additive="base">
                                        <p:cTn id="45" dur="500" fill="hold"/>
                                        <p:tgtEl>
                                          <p:spTgt spid="139283"/>
                                        </p:tgtEl>
                                        <p:attrNameLst>
                                          <p:attrName>ppt_x</p:attrName>
                                        </p:attrNameLst>
                                      </p:cBhvr>
                                      <p:tavLst>
                                        <p:tav tm="0">
                                          <p:val>
                                            <p:strVal val="#ppt_x"/>
                                          </p:val>
                                        </p:tav>
                                        <p:tav tm="100000">
                                          <p:val>
                                            <p:strVal val="#ppt_x"/>
                                          </p:val>
                                        </p:tav>
                                      </p:tavLst>
                                    </p:anim>
                                    <p:anim calcmode="lin" valueType="num">
                                      <p:cBhvr additive="base">
                                        <p:cTn id="46" dur="500" fill="hold"/>
                                        <p:tgtEl>
                                          <p:spTgt spid="139283"/>
                                        </p:tgtEl>
                                        <p:attrNameLst>
                                          <p:attrName>ppt_y</p:attrName>
                                        </p:attrNameLst>
                                      </p:cBhvr>
                                      <p:tavLst>
                                        <p:tav tm="0">
                                          <p:val>
                                            <p:strVal val="1+#ppt_h/2"/>
                                          </p:val>
                                        </p:tav>
                                        <p:tav tm="100000">
                                          <p:val>
                                            <p:strVal val="#ppt_y"/>
                                          </p:val>
                                        </p:tav>
                                      </p:tavLst>
                                    </p:anim>
                                  </p:childTnLst>
                                </p:cTn>
                              </p:par>
                            </p:childTnLst>
                          </p:cTn>
                        </p:par>
                        <p:par>
                          <p:cTn id="47" fill="hold">
                            <p:stCondLst>
                              <p:cond delay="1500"/>
                            </p:stCondLst>
                            <p:childTnLst>
                              <p:par>
                                <p:cTn id="48" presetID="2" presetClass="entr" presetSubtype="4" fill="hold" grpId="0" nodeType="afterEffect">
                                  <p:stCondLst>
                                    <p:cond delay="0"/>
                                  </p:stCondLst>
                                  <p:childTnLst>
                                    <p:set>
                                      <p:cBhvr>
                                        <p:cTn id="49" dur="1" fill="hold">
                                          <p:stCondLst>
                                            <p:cond delay="0"/>
                                          </p:stCondLst>
                                        </p:cTn>
                                        <p:tgtEl>
                                          <p:spTgt spid="139281"/>
                                        </p:tgtEl>
                                        <p:attrNameLst>
                                          <p:attrName>style.visibility</p:attrName>
                                        </p:attrNameLst>
                                      </p:cBhvr>
                                      <p:to>
                                        <p:strVal val="visible"/>
                                      </p:to>
                                    </p:set>
                                    <p:anim calcmode="lin" valueType="num">
                                      <p:cBhvr additive="base">
                                        <p:cTn id="50" dur="500" fill="hold"/>
                                        <p:tgtEl>
                                          <p:spTgt spid="139281"/>
                                        </p:tgtEl>
                                        <p:attrNameLst>
                                          <p:attrName>ppt_x</p:attrName>
                                        </p:attrNameLst>
                                      </p:cBhvr>
                                      <p:tavLst>
                                        <p:tav tm="0">
                                          <p:val>
                                            <p:strVal val="#ppt_x"/>
                                          </p:val>
                                        </p:tav>
                                        <p:tav tm="100000">
                                          <p:val>
                                            <p:strVal val="#ppt_x"/>
                                          </p:val>
                                        </p:tav>
                                      </p:tavLst>
                                    </p:anim>
                                    <p:anim calcmode="lin" valueType="num">
                                      <p:cBhvr additive="base">
                                        <p:cTn id="51" dur="500" fill="hold"/>
                                        <p:tgtEl>
                                          <p:spTgt spid="13928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270" grpId="0" animBg="1"/>
      <p:bldP spid="139271" grpId="0"/>
      <p:bldP spid="139272" grpId="0" animBg="1"/>
      <p:bldP spid="139278" grpId="0"/>
      <p:bldP spid="139281" grpId="0"/>
      <p:bldP spid="139283"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4818" name="Text Box 2"/>
          <p:cNvSpPr txBox="1"/>
          <p:nvPr/>
        </p:nvSpPr>
        <p:spPr>
          <a:xfrm>
            <a:off x="288925" y="92075"/>
            <a:ext cx="6148388"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3600" b="1" dirty="0">
                <a:solidFill>
                  <a:schemeClr val="accent1"/>
                </a:solidFill>
                <a:ea typeface="黑体" panose="02010609060101010101" pitchFamily="2" charset="-122"/>
              </a:rPr>
              <a:t>二、用固体培养基分离纯培养</a:t>
            </a:r>
            <a:endParaRPr lang="zh-CN" altLang="en-US" sz="2400" b="1" dirty="0">
              <a:ea typeface="黑体" panose="02010609060101010101" pitchFamily="2" charset="-122"/>
            </a:endParaRPr>
          </a:p>
        </p:txBody>
      </p:sp>
      <p:sp>
        <p:nvSpPr>
          <p:cNvPr id="140298" name="Text Box 10"/>
          <p:cNvSpPr txBox="1"/>
          <p:nvPr/>
        </p:nvSpPr>
        <p:spPr>
          <a:xfrm>
            <a:off x="517525" y="1187450"/>
            <a:ext cx="3046413"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latin typeface="黑体" panose="02010609060101010101" pitchFamily="2" charset="-122"/>
                <a:ea typeface="黑体" panose="02010609060101010101" pitchFamily="2" charset="-122"/>
              </a:rPr>
              <a:t>菌落（</a:t>
            </a:r>
            <a:r>
              <a:rPr lang="en-US" altLang="zh-CN" sz="2800" b="1" dirty="0">
                <a:latin typeface="黑体" panose="02010609060101010101" pitchFamily="2" charset="-122"/>
                <a:ea typeface="黑体" panose="02010609060101010101" pitchFamily="2" charset="-122"/>
              </a:rPr>
              <a:t>colony）：</a:t>
            </a:r>
            <a:endParaRPr lang="zh-CN" altLang="en-US" sz="2400" b="1" dirty="0">
              <a:latin typeface="黑体" panose="02010609060101010101" pitchFamily="2" charset="-122"/>
              <a:ea typeface="黑体" panose="02010609060101010101" pitchFamily="2" charset="-122"/>
            </a:endParaRPr>
          </a:p>
        </p:txBody>
      </p:sp>
      <p:sp>
        <p:nvSpPr>
          <p:cNvPr id="140299" name="Text Box 11"/>
          <p:cNvSpPr txBox="1"/>
          <p:nvPr/>
        </p:nvSpPr>
        <p:spPr>
          <a:xfrm>
            <a:off x="611188" y="1989138"/>
            <a:ext cx="8159750" cy="1528762"/>
          </a:xfrm>
          <a:prstGeom prst="rect">
            <a:avLst/>
          </a:prstGeom>
          <a:solidFill>
            <a:schemeClr val="bg2"/>
          </a:solidFill>
          <a:ln w="9525" cap="flat" cmpd="sng">
            <a:solidFill>
              <a:srgbClr val="9933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30000"/>
              </a:lnSpc>
              <a:spcBef>
                <a:spcPct val="0"/>
              </a:spcBef>
              <a:buNone/>
            </a:pPr>
            <a:r>
              <a:rPr lang="zh-CN" altLang="en-US" sz="2400" dirty="0"/>
              <a:t>         </a:t>
            </a:r>
            <a:r>
              <a:rPr lang="zh-CN" altLang="en-US" sz="2000" b="1" dirty="0">
                <a:latin typeface="黑体" panose="02010609060101010101" pitchFamily="2" charset="-122"/>
                <a:ea typeface="黑体" panose="02010609060101010101" pitchFamily="2" charset="-122"/>
              </a:rPr>
              <a:t>单个（或聚集在一起的一团）微生物在适宜的固体培养基表面或内部生长、繁殖到一定程度可以形成肉眼可见的、 有一定形态结构的子细胞生长群体。 </a:t>
            </a:r>
            <a:r>
              <a:rPr lang="zh-CN" altLang="en-US" sz="2800" b="1" dirty="0">
                <a:solidFill>
                  <a:srgbClr val="FFFF66"/>
                </a:solidFill>
                <a:latin typeface="黑体" panose="02010609060101010101" pitchFamily="2" charset="-122"/>
                <a:ea typeface="黑体" panose="02010609060101010101" pitchFamily="2" charset="-122"/>
              </a:rPr>
              <a:t>（</a:t>
            </a:r>
            <a:r>
              <a:rPr lang="en-US" altLang="zh-CN" sz="2800" b="1" dirty="0">
                <a:solidFill>
                  <a:srgbClr val="FFFF66"/>
                </a:solidFill>
                <a:latin typeface="黑体" panose="02010609060101010101" pitchFamily="2" charset="-122"/>
                <a:ea typeface="黑体" panose="02010609060101010101" pitchFamily="2" charset="-122"/>
              </a:rPr>
              <a:t>P15，</a:t>
            </a:r>
            <a:r>
              <a:rPr lang="zh-CN" altLang="en-US" sz="2800" b="1" dirty="0">
                <a:solidFill>
                  <a:srgbClr val="FFFF66"/>
                </a:solidFill>
                <a:latin typeface="黑体" panose="02010609060101010101" pitchFamily="2" charset="-122"/>
                <a:ea typeface="黑体" panose="02010609060101010101" pitchFamily="2" charset="-122"/>
              </a:rPr>
              <a:t>倒数第</a:t>
            </a:r>
            <a:r>
              <a:rPr lang="en-US" altLang="zh-CN" sz="2800" b="1" dirty="0">
                <a:solidFill>
                  <a:srgbClr val="FFFF66"/>
                </a:solidFill>
                <a:latin typeface="黑体" panose="02010609060101010101" pitchFamily="2" charset="-122"/>
                <a:ea typeface="黑体" panose="02010609060101010101" pitchFamily="2" charset="-122"/>
              </a:rPr>
              <a:t>1</a:t>
            </a:r>
            <a:r>
              <a:rPr lang="zh-CN" altLang="en-US" sz="2800" b="1" dirty="0">
                <a:solidFill>
                  <a:srgbClr val="FFFF66"/>
                </a:solidFill>
                <a:latin typeface="黑体" panose="02010609060101010101" pitchFamily="2" charset="-122"/>
                <a:ea typeface="黑体" panose="02010609060101010101" pitchFamily="2" charset="-122"/>
              </a:rPr>
              <a:t>段）</a:t>
            </a:r>
            <a:endParaRPr lang="zh-CN" altLang="en-US" sz="2000" b="1" dirty="0">
              <a:latin typeface="黑体" panose="02010609060101010101" pitchFamily="2" charset="-122"/>
              <a:ea typeface="黑体" panose="02010609060101010101" pitchFamily="2" charset="-122"/>
            </a:endParaRPr>
          </a:p>
        </p:txBody>
      </p:sp>
      <p:sp>
        <p:nvSpPr>
          <p:cNvPr id="140300" name="AutoShape 12"/>
          <p:cNvSpPr/>
          <p:nvPr/>
        </p:nvSpPr>
        <p:spPr>
          <a:xfrm>
            <a:off x="4495800" y="3581400"/>
            <a:ext cx="304800" cy="609600"/>
          </a:xfrm>
          <a:prstGeom prst="downArrow">
            <a:avLst>
              <a:gd name="adj1" fmla="val 50000"/>
              <a:gd name="adj2" fmla="val 50000"/>
            </a:avLst>
          </a:prstGeom>
          <a:solidFill>
            <a:srgbClr val="00FF00"/>
          </a:solidFill>
          <a:ln w="952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800" dirty="0"/>
          </a:p>
        </p:txBody>
      </p:sp>
      <p:sp>
        <p:nvSpPr>
          <p:cNvPr id="140301" name="Text Box 13"/>
          <p:cNvSpPr txBox="1"/>
          <p:nvPr/>
        </p:nvSpPr>
        <p:spPr>
          <a:xfrm>
            <a:off x="3124200" y="4267200"/>
            <a:ext cx="3041650"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solidFill>
                  <a:srgbClr val="FFFF66"/>
                </a:solidFill>
                <a:ea typeface="黑体" panose="02010609060101010101" pitchFamily="2" charset="-122"/>
              </a:rPr>
              <a:t>众多菌落连成一片</a:t>
            </a:r>
            <a:endParaRPr lang="zh-CN" altLang="en-US" sz="2400" b="1" dirty="0">
              <a:ea typeface="黑体" panose="02010609060101010101" pitchFamily="2" charset="-122"/>
            </a:endParaRPr>
          </a:p>
        </p:txBody>
      </p:sp>
      <p:sp>
        <p:nvSpPr>
          <p:cNvPr id="140302" name="AutoShape 14"/>
          <p:cNvSpPr/>
          <p:nvPr/>
        </p:nvSpPr>
        <p:spPr>
          <a:xfrm>
            <a:off x="4495800" y="4876800"/>
            <a:ext cx="304800" cy="609600"/>
          </a:xfrm>
          <a:prstGeom prst="downArrow">
            <a:avLst>
              <a:gd name="adj1" fmla="val 50000"/>
              <a:gd name="adj2" fmla="val 50000"/>
            </a:avLst>
          </a:prstGeom>
          <a:solidFill>
            <a:srgbClr val="00FF00"/>
          </a:solidFill>
          <a:ln w="952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800" dirty="0"/>
          </a:p>
        </p:txBody>
      </p:sp>
      <p:sp>
        <p:nvSpPr>
          <p:cNvPr id="140303" name="Text Box 15"/>
          <p:cNvSpPr txBox="1"/>
          <p:nvPr/>
        </p:nvSpPr>
        <p:spPr>
          <a:xfrm>
            <a:off x="3657600" y="5611813"/>
            <a:ext cx="2635250" cy="5794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latin typeface="黑体" panose="02010609060101010101" pitchFamily="2" charset="-122"/>
                <a:ea typeface="黑体" panose="02010609060101010101" pitchFamily="2" charset="-122"/>
              </a:rPr>
              <a:t>菌苔（</a:t>
            </a:r>
            <a:r>
              <a:rPr lang="en-US" altLang="zh-CN" b="1" dirty="0">
                <a:latin typeface="黑体" panose="02010609060101010101" pitchFamily="2" charset="-122"/>
                <a:ea typeface="黑体" panose="02010609060101010101" pitchFamily="2" charset="-122"/>
              </a:rPr>
              <a:t>lawn）</a:t>
            </a:r>
            <a:endParaRPr lang="zh-CN" altLang="en-US" sz="2400" b="1" dirty="0">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40298"/>
                                        </p:tgtEl>
                                        <p:attrNameLst>
                                          <p:attrName>style.visibility</p:attrName>
                                        </p:attrNameLst>
                                      </p:cBhvr>
                                      <p:to>
                                        <p:strVal val="visible"/>
                                      </p:to>
                                    </p:set>
                                    <p:anim calcmode="lin" valueType="num">
                                      <p:cBhvr additive="base">
                                        <p:cTn id="7" dur="500" fill="hold"/>
                                        <p:tgtEl>
                                          <p:spTgt spid="140298"/>
                                        </p:tgtEl>
                                        <p:attrNameLst>
                                          <p:attrName>ppt_x</p:attrName>
                                        </p:attrNameLst>
                                      </p:cBhvr>
                                      <p:tavLst>
                                        <p:tav tm="0">
                                          <p:val>
                                            <p:strVal val="#ppt_x"/>
                                          </p:val>
                                        </p:tav>
                                        <p:tav tm="100000">
                                          <p:val>
                                            <p:strVal val="#ppt_x"/>
                                          </p:val>
                                        </p:tav>
                                      </p:tavLst>
                                    </p:anim>
                                    <p:anim calcmode="lin" valueType="num">
                                      <p:cBhvr additive="base">
                                        <p:cTn id="8" dur="500" fill="hold"/>
                                        <p:tgtEl>
                                          <p:spTgt spid="14029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140299"/>
                                        </p:tgtEl>
                                        <p:attrNameLst>
                                          <p:attrName>style.visibility</p:attrName>
                                        </p:attrNameLst>
                                      </p:cBhvr>
                                      <p:to>
                                        <p:strVal val="visible"/>
                                      </p:to>
                                    </p:set>
                                    <p:anim calcmode="lin" valueType="num">
                                      <p:cBhvr additive="base">
                                        <p:cTn id="13" dur="500" fill="hold"/>
                                        <p:tgtEl>
                                          <p:spTgt spid="140299"/>
                                        </p:tgtEl>
                                        <p:attrNameLst>
                                          <p:attrName>ppt_x</p:attrName>
                                        </p:attrNameLst>
                                      </p:cBhvr>
                                      <p:tavLst>
                                        <p:tav tm="0">
                                          <p:val>
                                            <p:strVal val="0-#ppt_w/2"/>
                                          </p:val>
                                        </p:tav>
                                        <p:tav tm="100000">
                                          <p:val>
                                            <p:strVal val="#ppt_x"/>
                                          </p:val>
                                        </p:tav>
                                      </p:tavLst>
                                    </p:anim>
                                    <p:anim calcmode="lin" valueType="num">
                                      <p:cBhvr additive="base">
                                        <p:cTn id="14" dur="500" fill="hold"/>
                                        <p:tgtEl>
                                          <p:spTgt spid="14029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140300"/>
                                        </p:tgtEl>
                                        <p:attrNameLst>
                                          <p:attrName>style.visibility</p:attrName>
                                        </p:attrNameLst>
                                      </p:cBhvr>
                                      <p:to>
                                        <p:strVal val="visible"/>
                                      </p:to>
                                    </p:set>
                                    <p:anim calcmode="lin" valueType="num">
                                      <p:cBhvr additive="base">
                                        <p:cTn id="19" dur="500" fill="hold"/>
                                        <p:tgtEl>
                                          <p:spTgt spid="140300"/>
                                        </p:tgtEl>
                                        <p:attrNameLst>
                                          <p:attrName>ppt_x</p:attrName>
                                        </p:attrNameLst>
                                      </p:cBhvr>
                                      <p:tavLst>
                                        <p:tav tm="0">
                                          <p:val>
                                            <p:strVal val="#ppt_x"/>
                                          </p:val>
                                        </p:tav>
                                        <p:tav tm="100000">
                                          <p:val>
                                            <p:strVal val="#ppt_x"/>
                                          </p:val>
                                        </p:tav>
                                      </p:tavLst>
                                    </p:anim>
                                    <p:anim calcmode="lin" valueType="num">
                                      <p:cBhvr additive="base">
                                        <p:cTn id="20" dur="500" fill="hold"/>
                                        <p:tgtEl>
                                          <p:spTgt spid="140300"/>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2" presetClass="entr" presetSubtype="12" fill="hold" grpId="0" nodeType="afterEffect">
                                  <p:stCondLst>
                                    <p:cond delay="0"/>
                                  </p:stCondLst>
                                  <p:childTnLst>
                                    <p:set>
                                      <p:cBhvr>
                                        <p:cTn id="23" dur="1" fill="hold">
                                          <p:stCondLst>
                                            <p:cond delay="0"/>
                                          </p:stCondLst>
                                        </p:cTn>
                                        <p:tgtEl>
                                          <p:spTgt spid="140301"/>
                                        </p:tgtEl>
                                        <p:attrNameLst>
                                          <p:attrName>style.visibility</p:attrName>
                                        </p:attrNameLst>
                                      </p:cBhvr>
                                      <p:to>
                                        <p:strVal val="visible"/>
                                      </p:to>
                                    </p:set>
                                    <p:anim calcmode="lin" valueType="num">
                                      <p:cBhvr additive="base">
                                        <p:cTn id="24" dur="500" fill="hold"/>
                                        <p:tgtEl>
                                          <p:spTgt spid="140301"/>
                                        </p:tgtEl>
                                        <p:attrNameLst>
                                          <p:attrName>ppt_x</p:attrName>
                                        </p:attrNameLst>
                                      </p:cBhvr>
                                      <p:tavLst>
                                        <p:tav tm="0">
                                          <p:val>
                                            <p:strVal val="0-#ppt_w/2"/>
                                          </p:val>
                                        </p:tav>
                                        <p:tav tm="100000">
                                          <p:val>
                                            <p:strVal val="#ppt_x"/>
                                          </p:val>
                                        </p:tav>
                                      </p:tavLst>
                                    </p:anim>
                                    <p:anim calcmode="lin" valueType="num">
                                      <p:cBhvr additive="base">
                                        <p:cTn id="25" dur="500" fill="hold"/>
                                        <p:tgtEl>
                                          <p:spTgt spid="140301"/>
                                        </p:tgtEl>
                                        <p:attrNameLst>
                                          <p:attrName>ppt_y</p:attrName>
                                        </p:attrNameLst>
                                      </p:cBhvr>
                                      <p:tavLst>
                                        <p:tav tm="0">
                                          <p:val>
                                            <p:strVal val="1+#ppt_h/2"/>
                                          </p:val>
                                        </p:tav>
                                        <p:tav tm="100000">
                                          <p:val>
                                            <p:strVal val="#ppt_y"/>
                                          </p:val>
                                        </p:tav>
                                      </p:tavLst>
                                    </p:anim>
                                  </p:childTnLst>
                                </p:cTn>
                              </p:par>
                            </p:childTnLst>
                          </p:cTn>
                        </p:par>
                        <p:par>
                          <p:cTn id="26" fill="hold">
                            <p:stCondLst>
                              <p:cond delay="1000"/>
                            </p:stCondLst>
                            <p:childTnLst>
                              <p:par>
                                <p:cTn id="27" presetID="2" presetClass="entr" presetSubtype="12" fill="hold" grpId="0" nodeType="afterEffect">
                                  <p:stCondLst>
                                    <p:cond delay="0"/>
                                  </p:stCondLst>
                                  <p:childTnLst>
                                    <p:set>
                                      <p:cBhvr>
                                        <p:cTn id="28" dur="1" fill="hold">
                                          <p:stCondLst>
                                            <p:cond delay="0"/>
                                          </p:stCondLst>
                                        </p:cTn>
                                        <p:tgtEl>
                                          <p:spTgt spid="140302"/>
                                        </p:tgtEl>
                                        <p:attrNameLst>
                                          <p:attrName>style.visibility</p:attrName>
                                        </p:attrNameLst>
                                      </p:cBhvr>
                                      <p:to>
                                        <p:strVal val="visible"/>
                                      </p:to>
                                    </p:set>
                                    <p:anim calcmode="lin" valueType="num">
                                      <p:cBhvr additive="base">
                                        <p:cTn id="29" dur="500" fill="hold"/>
                                        <p:tgtEl>
                                          <p:spTgt spid="140302"/>
                                        </p:tgtEl>
                                        <p:attrNameLst>
                                          <p:attrName>ppt_x</p:attrName>
                                        </p:attrNameLst>
                                      </p:cBhvr>
                                      <p:tavLst>
                                        <p:tav tm="0">
                                          <p:val>
                                            <p:strVal val="0-#ppt_w/2"/>
                                          </p:val>
                                        </p:tav>
                                        <p:tav tm="100000">
                                          <p:val>
                                            <p:strVal val="#ppt_x"/>
                                          </p:val>
                                        </p:tav>
                                      </p:tavLst>
                                    </p:anim>
                                    <p:anim calcmode="lin" valueType="num">
                                      <p:cBhvr additive="base">
                                        <p:cTn id="30" dur="500" fill="hold"/>
                                        <p:tgtEl>
                                          <p:spTgt spid="140302"/>
                                        </p:tgtEl>
                                        <p:attrNameLst>
                                          <p:attrName>ppt_y</p:attrName>
                                        </p:attrNameLst>
                                      </p:cBhvr>
                                      <p:tavLst>
                                        <p:tav tm="0">
                                          <p:val>
                                            <p:strVal val="1+#ppt_h/2"/>
                                          </p:val>
                                        </p:tav>
                                        <p:tav tm="100000">
                                          <p:val>
                                            <p:strVal val="#ppt_y"/>
                                          </p:val>
                                        </p:tav>
                                      </p:tavLst>
                                    </p:anim>
                                  </p:childTnLst>
                                </p:cTn>
                              </p:par>
                            </p:childTnLst>
                          </p:cTn>
                        </p:par>
                        <p:par>
                          <p:cTn id="31" fill="hold">
                            <p:stCondLst>
                              <p:cond delay="1500"/>
                            </p:stCondLst>
                            <p:childTnLst>
                              <p:par>
                                <p:cTn id="32" presetID="2" presetClass="entr" presetSubtype="12" fill="hold" grpId="0" nodeType="afterEffect">
                                  <p:stCondLst>
                                    <p:cond delay="0"/>
                                  </p:stCondLst>
                                  <p:childTnLst>
                                    <p:set>
                                      <p:cBhvr>
                                        <p:cTn id="33" dur="1" fill="hold">
                                          <p:stCondLst>
                                            <p:cond delay="0"/>
                                          </p:stCondLst>
                                        </p:cTn>
                                        <p:tgtEl>
                                          <p:spTgt spid="140303"/>
                                        </p:tgtEl>
                                        <p:attrNameLst>
                                          <p:attrName>style.visibility</p:attrName>
                                        </p:attrNameLst>
                                      </p:cBhvr>
                                      <p:to>
                                        <p:strVal val="visible"/>
                                      </p:to>
                                    </p:set>
                                    <p:anim calcmode="lin" valueType="num">
                                      <p:cBhvr additive="base">
                                        <p:cTn id="34" dur="500" fill="hold"/>
                                        <p:tgtEl>
                                          <p:spTgt spid="140303"/>
                                        </p:tgtEl>
                                        <p:attrNameLst>
                                          <p:attrName>ppt_x</p:attrName>
                                        </p:attrNameLst>
                                      </p:cBhvr>
                                      <p:tavLst>
                                        <p:tav tm="0">
                                          <p:val>
                                            <p:strVal val="0-#ppt_w/2"/>
                                          </p:val>
                                        </p:tav>
                                        <p:tav tm="100000">
                                          <p:val>
                                            <p:strVal val="#ppt_x"/>
                                          </p:val>
                                        </p:tav>
                                      </p:tavLst>
                                    </p:anim>
                                    <p:anim calcmode="lin" valueType="num">
                                      <p:cBhvr additive="base">
                                        <p:cTn id="35" dur="500" fill="hold"/>
                                        <p:tgtEl>
                                          <p:spTgt spid="14030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0298" grpId="0"/>
      <p:bldP spid="140299" grpId="0" animBg="1"/>
      <p:bldP spid="140300" grpId="0" animBg="1"/>
      <p:bldP spid="140301" grpId="0"/>
      <p:bldP spid="140302" grpId="0" animBg="1"/>
      <p:bldP spid="140303"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6866" name="Picture 10" descr="Image008"/>
          <p:cNvPicPr>
            <a:picLocks noChangeAspect="1"/>
          </p:cNvPicPr>
          <p:nvPr/>
        </p:nvPicPr>
        <p:blipFill>
          <a:blip r:embed="rId1"/>
          <a:stretch>
            <a:fillRect/>
          </a:stretch>
        </p:blipFill>
        <p:spPr>
          <a:xfrm>
            <a:off x="0" y="0"/>
            <a:ext cx="4038600" cy="3965575"/>
          </a:xfrm>
          <a:prstGeom prst="rect">
            <a:avLst/>
          </a:prstGeom>
          <a:noFill/>
          <a:ln w="9525">
            <a:noFill/>
          </a:ln>
        </p:spPr>
      </p:pic>
      <p:pic>
        <p:nvPicPr>
          <p:cNvPr id="36867" name="Picture 11" descr="Image013"/>
          <p:cNvPicPr>
            <a:picLocks noChangeAspect="1"/>
          </p:cNvPicPr>
          <p:nvPr/>
        </p:nvPicPr>
        <p:blipFill>
          <a:blip r:embed="rId2"/>
          <a:stretch>
            <a:fillRect/>
          </a:stretch>
        </p:blipFill>
        <p:spPr>
          <a:xfrm>
            <a:off x="5029200" y="0"/>
            <a:ext cx="3879850" cy="3886200"/>
          </a:xfrm>
          <a:prstGeom prst="rect">
            <a:avLst/>
          </a:prstGeom>
          <a:noFill/>
          <a:ln w="9525">
            <a:noFill/>
          </a:ln>
        </p:spPr>
      </p:pic>
      <p:sp>
        <p:nvSpPr>
          <p:cNvPr id="141325" name="Text Box 13"/>
          <p:cNvSpPr txBox="1"/>
          <p:nvPr/>
        </p:nvSpPr>
        <p:spPr>
          <a:xfrm>
            <a:off x="406400" y="4243388"/>
            <a:ext cx="8502650" cy="1292225"/>
          </a:xfrm>
          <a:prstGeom prst="rect">
            <a:avLst/>
          </a:prstGeom>
          <a:solidFill>
            <a:schemeClr val="bg2"/>
          </a:solidFill>
          <a:ln w="4127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000" b="1" dirty="0">
                <a:latin typeface="黑体" panose="02010609060101010101" pitchFamily="2" charset="-122"/>
                <a:ea typeface="黑体" panose="02010609060101010101" pitchFamily="2" charset="-122"/>
              </a:rPr>
              <a:t>不同微生物在特定培养基上生长形成的菌落或菌苔一般都具有稳定的特征</a:t>
            </a:r>
            <a:endParaRPr lang="zh-CN" altLang="en-US" sz="2000" b="1" dirty="0">
              <a:latin typeface="黑体" panose="02010609060101010101" pitchFamily="2" charset="-122"/>
              <a:ea typeface="黑体" panose="02010609060101010101" pitchFamily="2" charset="-122"/>
            </a:endParaRPr>
          </a:p>
          <a:p>
            <a:pPr marL="0" lvl="0" indent="0" eaLnBrk="1" hangingPunct="1">
              <a:spcBef>
                <a:spcPct val="0"/>
              </a:spcBef>
              <a:buNone/>
            </a:pPr>
            <a:r>
              <a:rPr lang="zh-CN" altLang="en-US" sz="2000" b="1" dirty="0">
                <a:latin typeface="黑体" panose="02010609060101010101" pitchFamily="2" charset="-122"/>
                <a:ea typeface="黑体" panose="02010609060101010101" pitchFamily="2" charset="-122"/>
              </a:rPr>
              <a:t>（</a:t>
            </a:r>
            <a:r>
              <a:rPr lang="zh-CN" altLang="en-US" sz="2800" b="1" dirty="0">
                <a:solidFill>
                  <a:schemeClr val="accent1"/>
                </a:solidFill>
                <a:latin typeface="黑体" panose="02010609060101010101" pitchFamily="2" charset="-122"/>
                <a:ea typeface="黑体" panose="02010609060101010101" pitchFamily="2" charset="-122"/>
              </a:rPr>
              <a:t>形状、颜色等</a:t>
            </a:r>
            <a:r>
              <a:rPr lang="zh-CN" altLang="en-US" sz="2000" b="1" dirty="0">
                <a:latin typeface="黑体" panose="02010609060101010101" pitchFamily="2" charset="-122"/>
                <a:ea typeface="黑体" panose="02010609060101010101" pitchFamily="2" charset="-122"/>
              </a:rPr>
              <a:t>），可以成为对该微生物进行分类、鉴定的重要依据</a:t>
            </a:r>
            <a:endParaRPr lang="zh-CN" altLang="en-US" sz="2000" b="1" dirty="0">
              <a:latin typeface="黑体" panose="02010609060101010101" pitchFamily="2" charset="-122"/>
              <a:ea typeface="黑体" panose="02010609060101010101" pitchFamily="2" charset="-122"/>
            </a:endParaRPr>
          </a:p>
          <a:p>
            <a:pPr marL="0" lvl="0" indent="0" eaLnBrk="1" hangingPunct="1">
              <a:spcBef>
                <a:spcPct val="0"/>
              </a:spcBef>
              <a:buNone/>
            </a:pPr>
            <a:r>
              <a:rPr lang="zh-CN" altLang="en-US" sz="2800" b="1" dirty="0">
                <a:latin typeface="黑体" panose="02010609060101010101" pitchFamily="2" charset="-122"/>
                <a:ea typeface="黑体" panose="02010609060101010101" pitchFamily="2" charset="-122"/>
              </a:rPr>
              <a:t>（</a:t>
            </a:r>
            <a:r>
              <a:rPr lang="zh-CN" altLang="en-US" sz="2800" b="1" dirty="0">
                <a:solidFill>
                  <a:schemeClr val="folHlink"/>
                </a:solidFill>
                <a:latin typeface="黑体" panose="02010609060101010101" pitchFamily="2" charset="-122"/>
                <a:ea typeface="黑体" panose="02010609060101010101" pitchFamily="2" charset="-122"/>
              </a:rPr>
              <a:t>见</a:t>
            </a:r>
            <a:r>
              <a:rPr lang="en-US" altLang="zh-CN" sz="2800" b="1" dirty="0">
                <a:solidFill>
                  <a:schemeClr val="folHlink"/>
                </a:solidFill>
                <a:latin typeface="黑体" panose="02010609060101010101" pitchFamily="2" charset="-122"/>
                <a:ea typeface="黑体" panose="02010609060101010101" pitchFamily="2" charset="-122"/>
              </a:rPr>
              <a:t>P16，</a:t>
            </a:r>
            <a:r>
              <a:rPr lang="zh-CN" altLang="en-US" sz="2800" b="1" dirty="0">
                <a:solidFill>
                  <a:schemeClr val="folHlink"/>
                </a:solidFill>
                <a:latin typeface="黑体" panose="02010609060101010101" pitchFamily="2" charset="-122"/>
                <a:ea typeface="黑体" panose="02010609060101010101" pitchFamily="2" charset="-122"/>
              </a:rPr>
              <a:t>图2-3</a:t>
            </a:r>
            <a:r>
              <a:rPr lang="zh-CN" altLang="en-US" sz="2800" b="1" dirty="0">
                <a:latin typeface="黑体" panose="02010609060101010101" pitchFamily="2" charset="-122"/>
                <a:ea typeface="黑体" panose="02010609060101010101" pitchFamily="2" charset="-122"/>
              </a:rPr>
              <a:t>）。</a:t>
            </a:r>
            <a:endParaRPr lang="zh-CN" altLang="en-US" sz="2800" b="1" dirty="0">
              <a:latin typeface="黑体" panose="02010609060101010101" pitchFamily="2" charset="-122"/>
              <a:ea typeface="黑体" panose="02010609060101010101" pitchFamily="2" charset="-122"/>
            </a:endParaRPr>
          </a:p>
        </p:txBody>
      </p:sp>
      <p:sp>
        <p:nvSpPr>
          <p:cNvPr id="6" name="Text Box 1027"/>
          <p:cNvSpPr txBox="1"/>
          <p:nvPr/>
        </p:nvSpPr>
        <p:spPr>
          <a:xfrm>
            <a:off x="0" y="5949950"/>
            <a:ext cx="9159875" cy="579438"/>
          </a:xfrm>
          <a:prstGeom prst="rect">
            <a:avLst/>
          </a:prstGeom>
          <a:solidFill>
            <a:schemeClr val="bg2"/>
          </a:solid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ea typeface="黑体" panose="02010609060101010101" pitchFamily="2" charset="-122"/>
              </a:rPr>
              <a:t>同一细菌在不同的培养平板上形成不同的特征菌落</a:t>
            </a:r>
            <a:endParaRPr lang="zh-CN" altLang="en-US" sz="2800" b="1" dirty="0">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41325"/>
                                        </p:tgtEl>
                                        <p:attrNameLst>
                                          <p:attrName>style.visibility</p:attrName>
                                        </p:attrNameLst>
                                      </p:cBhvr>
                                      <p:to>
                                        <p:strVal val="visible"/>
                                      </p:to>
                                    </p:set>
                                    <p:anim calcmode="lin" valueType="num">
                                      <p:cBhvr additive="base">
                                        <p:cTn id="7" dur="500" fill="hold"/>
                                        <p:tgtEl>
                                          <p:spTgt spid="141325"/>
                                        </p:tgtEl>
                                        <p:attrNameLst>
                                          <p:attrName>ppt_x</p:attrName>
                                        </p:attrNameLst>
                                      </p:cBhvr>
                                      <p:tavLst>
                                        <p:tav tm="0">
                                          <p:val>
                                            <p:strVal val="0-#ppt_w/2"/>
                                          </p:val>
                                        </p:tav>
                                        <p:tav tm="100000">
                                          <p:val>
                                            <p:strVal val="#ppt_x"/>
                                          </p:val>
                                        </p:tav>
                                      </p:tavLst>
                                    </p:anim>
                                    <p:anim calcmode="lin" valueType="num">
                                      <p:cBhvr additive="base">
                                        <p:cTn id="8" dur="500" fill="hold"/>
                                        <p:tgtEl>
                                          <p:spTgt spid="14132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1325" grpId="0" animBg="1"/>
      <p:bldP spid="6"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170" name="Text Box 2"/>
          <p:cNvSpPr txBox="1"/>
          <p:nvPr/>
        </p:nvSpPr>
        <p:spPr>
          <a:xfrm>
            <a:off x="571500" y="476250"/>
            <a:ext cx="3068638"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solidFill>
                  <a:schemeClr val="folHlink"/>
                </a:solidFill>
                <a:ea typeface="黑体" panose="02010609060101010101" pitchFamily="2" charset="-122"/>
              </a:rPr>
              <a:t>微生物无处不在</a:t>
            </a:r>
            <a:endParaRPr lang="zh-CN" altLang="en-US" sz="2400" b="1" dirty="0">
              <a:ea typeface="黑体" panose="02010609060101010101" pitchFamily="2" charset="-122"/>
            </a:endParaRPr>
          </a:p>
        </p:txBody>
      </p:sp>
      <p:grpSp>
        <p:nvGrpSpPr>
          <p:cNvPr id="7171" name="组合 5"/>
          <p:cNvGrpSpPr/>
          <p:nvPr/>
        </p:nvGrpSpPr>
        <p:grpSpPr>
          <a:xfrm>
            <a:off x="0" y="1143000"/>
            <a:ext cx="9144000" cy="5038725"/>
            <a:chOff x="0" y="1143000"/>
            <a:chExt cx="9144000" cy="5038725"/>
          </a:xfrm>
        </p:grpSpPr>
        <p:pic>
          <p:nvPicPr>
            <p:cNvPr id="7175" name="Picture 7" descr="black-f1"/>
            <p:cNvPicPr>
              <a:picLocks noChangeAspect="1"/>
            </p:cNvPicPr>
            <p:nvPr/>
          </p:nvPicPr>
          <p:blipFill>
            <a:blip r:embed="rId1"/>
            <a:stretch>
              <a:fillRect/>
            </a:stretch>
          </p:blipFill>
          <p:spPr>
            <a:xfrm>
              <a:off x="0" y="1143000"/>
              <a:ext cx="9144000" cy="5038725"/>
            </a:xfrm>
            <a:prstGeom prst="rect">
              <a:avLst/>
            </a:prstGeom>
            <a:noFill/>
            <a:ln w="9525">
              <a:noFill/>
            </a:ln>
          </p:spPr>
        </p:pic>
        <p:sp>
          <p:nvSpPr>
            <p:cNvPr id="7176" name="矩形 4"/>
            <p:cNvSpPr/>
            <p:nvPr/>
          </p:nvSpPr>
          <p:spPr>
            <a:xfrm>
              <a:off x="0" y="3500438"/>
              <a:ext cx="3357554" cy="2643206"/>
            </a:xfrm>
            <a:prstGeom prst="rect">
              <a:avLst/>
            </a:prstGeom>
            <a:solidFill>
              <a:schemeClr val="tx1"/>
            </a:solid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800" dirty="0"/>
            </a:p>
          </p:txBody>
        </p:sp>
      </p:grpSp>
      <p:sp>
        <p:nvSpPr>
          <p:cNvPr id="11" name="TextBox 6"/>
          <p:cNvSpPr txBox="1"/>
          <p:nvPr/>
        </p:nvSpPr>
        <p:spPr>
          <a:xfrm>
            <a:off x="7215188" y="1500188"/>
            <a:ext cx="903287"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800" b="1" dirty="0">
                <a:solidFill>
                  <a:srgbClr val="FFFF00"/>
                </a:solidFill>
                <a:latin typeface="楷体_GB2312" pitchFamily="49" charset="-122"/>
                <a:ea typeface="楷体_GB2312" pitchFamily="49" charset="-122"/>
              </a:rPr>
              <a:t>土壤</a:t>
            </a:r>
            <a:endParaRPr lang="zh-CN" altLang="en-US" sz="2800" b="1" dirty="0">
              <a:solidFill>
                <a:srgbClr val="FFFF00"/>
              </a:solidFill>
              <a:latin typeface="楷体_GB2312" pitchFamily="49" charset="-122"/>
              <a:ea typeface="楷体_GB2312" pitchFamily="49" charset="-122"/>
            </a:endParaRPr>
          </a:p>
        </p:txBody>
      </p:sp>
      <p:sp>
        <p:nvSpPr>
          <p:cNvPr id="12" name="TextBox 7"/>
          <p:cNvSpPr txBox="1"/>
          <p:nvPr/>
        </p:nvSpPr>
        <p:spPr>
          <a:xfrm>
            <a:off x="3500438" y="3071813"/>
            <a:ext cx="906462"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800" b="1" dirty="0">
                <a:solidFill>
                  <a:srgbClr val="FFFF00"/>
                </a:solidFill>
                <a:latin typeface="楷体_GB2312" pitchFamily="49" charset="-122"/>
                <a:ea typeface="楷体_GB2312" pitchFamily="49" charset="-122"/>
              </a:rPr>
              <a:t>空气</a:t>
            </a:r>
            <a:endParaRPr lang="zh-CN" altLang="en-US" sz="2800" b="1" dirty="0">
              <a:solidFill>
                <a:srgbClr val="FFFF00"/>
              </a:solidFill>
              <a:latin typeface="楷体_GB2312" pitchFamily="49" charset="-122"/>
              <a:ea typeface="楷体_GB2312" pitchFamily="49" charset="-122"/>
            </a:endParaRPr>
          </a:p>
        </p:txBody>
      </p:sp>
      <p:sp>
        <p:nvSpPr>
          <p:cNvPr id="13" name="TextBox 8"/>
          <p:cNvSpPr txBox="1"/>
          <p:nvPr/>
        </p:nvSpPr>
        <p:spPr>
          <a:xfrm>
            <a:off x="7812088" y="2905125"/>
            <a:ext cx="906462"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800" b="1" dirty="0">
                <a:solidFill>
                  <a:srgbClr val="FFFF00"/>
                </a:solidFill>
                <a:latin typeface="楷体_GB2312" pitchFamily="49" charset="-122"/>
                <a:ea typeface="楷体_GB2312" pitchFamily="49" charset="-122"/>
              </a:rPr>
              <a:t>人舌</a:t>
            </a:r>
            <a:endParaRPr lang="zh-CN" altLang="en-US" sz="2800" b="1" dirty="0">
              <a:solidFill>
                <a:srgbClr val="FFFF00"/>
              </a:solidFill>
              <a:latin typeface="楷体_GB2312" pitchFamily="49" charset="-122"/>
              <a:ea typeface="楷体_GB2312" pitchFamily="49"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additive="base">
                                        <p:cTn id="7" dur="500" fill="hold"/>
                                        <p:tgtEl>
                                          <p:spTgt spid="11"/>
                                        </p:tgtEl>
                                        <p:attrNameLst>
                                          <p:attrName>ppt_x</p:attrName>
                                        </p:attrNameLst>
                                      </p:cBhvr>
                                      <p:tavLst>
                                        <p:tav tm="0">
                                          <p:val>
                                            <p:strVal val="#ppt_x"/>
                                          </p:val>
                                        </p:tav>
                                        <p:tav tm="100000">
                                          <p:val>
                                            <p:strVal val="#ppt_x"/>
                                          </p:val>
                                        </p:tav>
                                      </p:tavLst>
                                    </p:anim>
                                    <p:anim calcmode="lin" valueType="num">
                                      <p:cBhvr additive="base">
                                        <p:cTn id="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 calcmode="lin" valueType="num">
                                      <p:cBhvr additive="base">
                                        <p:cTn id="13" dur="500" fill="hold"/>
                                        <p:tgtEl>
                                          <p:spTgt spid="12"/>
                                        </p:tgtEl>
                                        <p:attrNameLst>
                                          <p:attrName>ppt_x</p:attrName>
                                        </p:attrNameLst>
                                      </p:cBhvr>
                                      <p:tavLst>
                                        <p:tav tm="0">
                                          <p:val>
                                            <p:strVal val="#ppt_x"/>
                                          </p:val>
                                        </p:tav>
                                        <p:tav tm="100000">
                                          <p:val>
                                            <p:strVal val="#ppt_x"/>
                                          </p:val>
                                        </p:tav>
                                      </p:tavLst>
                                    </p:anim>
                                    <p:anim calcmode="lin" valueType="num">
                                      <p:cBhvr additive="base">
                                        <p:cTn id="14"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anim calcmode="lin" valueType="num">
                                      <p:cBhvr additive="base">
                                        <p:cTn id="19" dur="500" fill="hold"/>
                                        <p:tgtEl>
                                          <p:spTgt spid="13"/>
                                        </p:tgtEl>
                                        <p:attrNameLst>
                                          <p:attrName>ppt_x</p:attrName>
                                        </p:attrNameLst>
                                      </p:cBhvr>
                                      <p:tavLst>
                                        <p:tav tm="0">
                                          <p:val>
                                            <p:strVal val="#ppt_x"/>
                                          </p:val>
                                        </p:tav>
                                        <p:tav tm="100000">
                                          <p:val>
                                            <p:strVal val="#ppt_x"/>
                                          </p:val>
                                        </p:tav>
                                      </p:tavLst>
                                    </p:anim>
                                    <p:anim calcmode="lin" valueType="num">
                                      <p:cBhvr additive="base">
                                        <p:cTn id="20" dur="500" fill="hold"/>
                                        <p:tgtEl>
                                          <p:spTgt spid="1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p:bldP spid="13"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8914" name="Picture 6"/>
          <p:cNvPicPr>
            <a:picLocks noChangeAspect="1"/>
          </p:cNvPicPr>
          <p:nvPr/>
        </p:nvPicPr>
        <p:blipFill>
          <a:blip r:embed="rId1"/>
          <a:stretch>
            <a:fillRect/>
          </a:stretch>
        </p:blipFill>
        <p:spPr>
          <a:xfrm>
            <a:off x="0" y="0"/>
            <a:ext cx="9144000" cy="6469063"/>
          </a:xfrm>
          <a:prstGeom prst="rect">
            <a:avLst/>
          </a:prstGeom>
          <a:noFill/>
          <a:ln w="9525">
            <a:noFill/>
          </a:ln>
        </p:spPr>
      </p:pic>
      <p:sp>
        <p:nvSpPr>
          <p:cNvPr id="38915" name="Text Box 3"/>
          <p:cNvSpPr txBox="1"/>
          <p:nvPr/>
        </p:nvSpPr>
        <p:spPr>
          <a:xfrm>
            <a:off x="3563938" y="6461125"/>
            <a:ext cx="1997075" cy="4000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zh-CN" sz="2000" b="1" dirty="0">
                <a:solidFill>
                  <a:schemeClr val="accent1"/>
                </a:solidFill>
                <a:latin typeface="黑体" panose="02010609060101010101" pitchFamily="2" charset="-122"/>
                <a:ea typeface="黑体" panose="02010609060101010101" pitchFamily="2" charset="-122"/>
              </a:rPr>
              <a:t>（P1</a:t>
            </a:r>
            <a:r>
              <a:rPr lang="en-US" altLang="zh-CN" sz="2000" b="1" dirty="0">
                <a:solidFill>
                  <a:schemeClr val="accent1"/>
                </a:solidFill>
                <a:latin typeface="黑体" panose="02010609060101010101" pitchFamily="2" charset="-122"/>
                <a:ea typeface="黑体" panose="02010609060101010101" pitchFamily="2" charset="-122"/>
              </a:rPr>
              <a:t>6</a:t>
            </a:r>
            <a:r>
              <a:rPr lang="zh-CN" altLang="zh-CN" sz="2000" b="1" dirty="0">
                <a:solidFill>
                  <a:schemeClr val="accent1"/>
                </a:solidFill>
                <a:latin typeface="黑体" panose="02010609060101010101" pitchFamily="2" charset="-122"/>
                <a:ea typeface="黑体" panose="02010609060101010101" pitchFamily="2" charset="-122"/>
              </a:rPr>
              <a:t> 图 2-3）</a:t>
            </a:r>
            <a:endParaRPr lang="zh-CN" altLang="zh-CN" sz="2000" b="1" dirty="0">
              <a:latin typeface="黑体" panose="02010609060101010101" pitchFamily="2" charset="-122"/>
              <a:ea typeface="黑体" panose="02010609060101010101" pitchFamily="2" charset="-122"/>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0962" name="Text Box 2"/>
          <p:cNvSpPr txBox="1"/>
          <p:nvPr/>
        </p:nvSpPr>
        <p:spPr>
          <a:xfrm>
            <a:off x="179388" y="333375"/>
            <a:ext cx="6148387"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3600" b="1" dirty="0">
                <a:solidFill>
                  <a:schemeClr val="accent1"/>
                </a:solidFill>
                <a:ea typeface="黑体" panose="02010609060101010101" pitchFamily="2" charset="-122"/>
              </a:rPr>
              <a:t>二、用固体培养基分离纯培养</a:t>
            </a:r>
            <a:endParaRPr lang="zh-CN" altLang="en-US" sz="2400" b="1" dirty="0">
              <a:ea typeface="黑体" panose="02010609060101010101" pitchFamily="2" charset="-122"/>
            </a:endParaRPr>
          </a:p>
        </p:txBody>
      </p:sp>
      <p:sp>
        <p:nvSpPr>
          <p:cNvPr id="142340" name="Text Box 4"/>
          <p:cNvSpPr txBox="1"/>
          <p:nvPr/>
        </p:nvSpPr>
        <p:spPr>
          <a:xfrm>
            <a:off x="473075" y="1989138"/>
            <a:ext cx="7843838"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ea typeface="黑体" panose="02010609060101010101" pitchFamily="2" charset="-122"/>
              </a:rPr>
              <a:t>使微生物在固体培养基平板上形成单个菌落的基本方法：</a:t>
            </a:r>
            <a:endParaRPr lang="zh-CN" altLang="en-US" sz="2400" b="1" dirty="0">
              <a:ea typeface="黑体" panose="02010609060101010101" pitchFamily="2" charset="-122"/>
            </a:endParaRPr>
          </a:p>
        </p:txBody>
      </p:sp>
      <p:sp>
        <p:nvSpPr>
          <p:cNvPr id="142341" name="Text Box 5"/>
          <p:cNvSpPr txBox="1"/>
          <p:nvPr/>
        </p:nvSpPr>
        <p:spPr>
          <a:xfrm>
            <a:off x="3733800" y="2971800"/>
            <a:ext cx="2251075" cy="9144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5400" b="1" dirty="0">
                <a:solidFill>
                  <a:schemeClr val="folHlink"/>
                </a:solidFill>
                <a:ea typeface="黑体" panose="02010609060101010101" pitchFamily="2" charset="-122"/>
              </a:rPr>
              <a:t>稀释！</a:t>
            </a:r>
            <a:endParaRPr lang="zh-CN" altLang="en-US" sz="2800" b="1" dirty="0">
              <a:ea typeface="黑体" panose="02010609060101010101" pitchFamily="2" charset="-122"/>
            </a:endParaRPr>
          </a:p>
        </p:txBody>
      </p:sp>
      <p:sp>
        <p:nvSpPr>
          <p:cNvPr id="142342" name="Text Box 6"/>
          <p:cNvSpPr txBox="1"/>
          <p:nvPr/>
        </p:nvSpPr>
        <p:spPr>
          <a:xfrm>
            <a:off x="6877050" y="1125538"/>
            <a:ext cx="1465263" cy="547687"/>
          </a:xfrm>
          <a:prstGeom prst="rect">
            <a:avLst/>
          </a:prstGeom>
          <a:solidFill>
            <a:schemeClr val="bg2"/>
          </a:solidFill>
          <a:ln w="2857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latin typeface="黑体" panose="02010609060101010101" pitchFamily="2" charset="-122"/>
                <a:ea typeface="黑体" panose="02010609060101010101" pitchFamily="2" charset="-122"/>
              </a:rPr>
              <a:t>参见</a:t>
            </a:r>
            <a:r>
              <a:rPr lang="en-US" altLang="zh-CN" sz="2800" b="1" dirty="0">
                <a:latin typeface="黑体" panose="02010609060101010101" pitchFamily="2" charset="-122"/>
                <a:ea typeface="黑体" panose="02010609060101010101" pitchFamily="2" charset="-122"/>
              </a:rPr>
              <a:t>P16</a:t>
            </a:r>
            <a:endParaRPr lang="en-US" altLang="zh-CN" sz="2800" b="1" dirty="0">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142340"/>
                                        </p:tgtEl>
                                        <p:attrNameLst>
                                          <p:attrName>style.visibility</p:attrName>
                                        </p:attrNameLst>
                                      </p:cBhvr>
                                      <p:to>
                                        <p:strVal val="visible"/>
                                      </p:to>
                                    </p:set>
                                    <p:anim calcmode="lin" valueType="num">
                                      <p:cBhvr additive="base">
                                        <p:cTn id="7" dur="500" fill="hold"/>
                                        <p:tgtEl>
                                          <p:spTgt spid="142340"/>
                                        </p:tgtEl>
                                        <p:attrNameLst>
                                          <p:attrName>ppt_x</p:attrName>
                                        </p:attrNameLst>
                                      </p:cBhvr>
                                      <p:tavLst>
                                        <p:tav tm="0">
                                          <p:val>
                                            <p:strVal val="#ppt_x"/>
                                          </p:val>
                                        </p:tav>
                                        <p:tav tm="100000">
                                          <p:val>
                                            <p:strVal val="#ppt_x"/>
                                          </p:val>
                                        </p:tav>
                                      </p:tavLst>
                                    </p:anim>
                                    <p:anim calcmode="lin" valueType="num">
                                      <p:cBhvr additive="base">
                                        <p:cTn id="8" dur="500" fill="hold"/>
                                        <p:tgtEl>
                                          <p:spTgt spid="142340"/>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142341"/>
                                        </p:tgtEl>
                                        <p:attrNameLst>
                                          <p:attrName>style.visibility</p:attrName>
                                        </p:attrNameLst>
                                      </p:cBhvr>
                                      <p:to>
                                        <p:strVal val="visible"/>
                                      </p:to>
                                    </p:set>
                                    <p:anim calcmode="lin" valueType="num">
                                      <p:cBhvr additive="base">
                                        <p:cTn id="13" dur="500" fill="hold"/>
                                        <p:tgtEl>
                                          <p:spTgt spid="142341"/>
                                        </p:tgtEl>
                                        <p:attrNameLst>
                                          <p:attrName>ppt_x</p:attrName>
                                        </p:attrNameLst>
                                      </p:cBhvr>
                                      <p:tavLst>
                                        <p:tav tm="0">
                                          <p:val>
                                            <p:strVal val="#ppt_x"/>
                                          </p:val>
                                        </p:tav>
                                        <p:tav tm="100000">
                                          <p:val>
                                            <p:strVal val="#ppt_x"/>
                                          </p:val>
                                        </p:tav>
                                      </p:tavLst>
                                    </p:anim>
                                    <p:anim calcmode="lin" valueType="num">
                                      <p:cBhvr additive="base">
                                        <p:cTn id="14" dur="500" fill="hold"/>
                                        <p:tgtEl>
                                          <p:spTgt spid="142341"/>
                                        </p:tgtEl>
                                        <p:attrNameLst>
                                          <p:attrName>ppt_y</p:attrName>
                                        </p:attrNameLst>
                                      </p:cBhvr>
                                      <p:tavLst>
                                        <p:tav tm="0">
                                          <p:val>
                                            <p:strVal val="0-#ppt_h/2"/>
                                          </p:val>
                                        </p:tav>
                                        <p:tav tm="100000">
                                          <p:val>
                                            <p:strVal val="#ppt_y"/>
                                          </p:val>
                                        </p:tav>
                                      </p:tavLst>
                                    </p:anim>
                                  </p:childTnLst>
                                </p:cTn>
                              </p:par>
                            </p:childTnLst>
                          </p:cTn>
                        </p:par>
                        <p:par>
                          <p:cTn id="15" fill="hold">
                            <p:stCondLst>
                              <p:cond delay="500"/>
                            </p:stCondLst>
                            <p:childTnLst>
                              <p:par>
                                <p:cTn id="16" presetID="2" presetClass="entr" presetSubtype="8" fill="hold" grpId="0" nodeType="afterEffect">
                                  <p:stCondLst>
                                    <p:cond delay="0"/>
                                  </p:stCondLst>
                                  <p:childTnLst>
                                    <p:set>
                                      <p:cBhvr>
                                        <p:cTn id="17" dur="1" fill="hold">
                                          <p:stCondLst>
                                            <p:cond delay="0"/>
                                          </p:stCondLst>
                                        </p:cTn>
                                        <p:tgtEl>
                                          <p:spTgt spid="142342"/>
                                        </p:tgtEl>
                                        <p:attrNameLst>
                                          <p:attrName>style.visibility</p:attrName>
                                        </p:attrNameLst>
                                      </p:cBhvr>
                                      <p:to>
                                        <p:strVal val="visible"/>
                                      </p:to>
                                    </p:set>
                                    <p:anim calcmode="lin" valueType="num">
                                      <p:cBhvr additive="base">
                                        <p:cTn id="18" dur="500" fill="hold"/>
                                        <p:tgtEl>
                                          <p:spTgt spid="142342"/>
                                        </p:tgtEl>
                                        <p:attrNameLst>
                                          <p:attrName>ppt_x</p:attrName>
                                        </p:attrNameLst>
                                      </p:cBhvr>
                                      <p:tavLst>
                                        <p:tav tm="0">
                                          <p:val>
                                            <p:strVal val="0-#ppt_w/2"/>
                                          </p:val>
                                        </p:tav>
                                        <p:tav tm="100000">
                                          <p:val>
                                            <p:strVal val="#ppt_x"/>
                                          </p:val>
                                        </p:tav>
                                      </p:tavLst>
                                    </p:anim>
                                    <p:anim calcmode="lin" valueType="num">
                                      <p:cBhvr additive="base">
                                        <p:cTn id="19" dur="500" fill="hold"/>
                                        <p:tgtEl>
                                          <p:spTgt spid="14234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2340" grpId="0"/>
      <p:bldP spid="142341" grpId="0"/>
      <p:bldP spid="142342"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3010" name="Text Box 2"/>
          <p:cNvSpPr txBox="1"/>
          <p:nvPr/>
        </p:nvSpPr>
        <p:spPr>
          <a:xfrm>
            <a:off x="152400" y="0"/>
            <a:ext cx="6148388"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3600" b="1" dirty="0">
                <a:solidFill>
                  <a:schemeClr val="accent1"/>
                </a:solidFill>
                <a:latin typeface="黑体" panose="02010609060101010101" pitchFamily="2" charset="-122"/>
                <a:ea typeface="黑体" panose="02010609060101010101" pitchFamily="2" charset="-122"/>
              </a:rPr>
              <a:t>二、用固体培养基分离纯培养</a:t>
            </a:r>
            <a:endParaRPr lang="zh-CN" altLang="en-US" sz="2400" b="1" dirty="0">
              <a:latin typeface="黑体" panose="02010609060101010101" pitchFamily="2" charset="-122"/>
              <a:ea typeface="黑体" panose="02010609060101010101" pitchFamily="2" charset="-122"/>
            </a:endParaRPr>
          </a:p>
        </p:txBody>
      </p:sp>
      <p:pic>
        <p:nvPicPr>
          <p:cNvPr id="143369" name="Picture 9" descr="black-f6"/>
          <p:cNvPicPr>
            <a:picLocks noChangeAspect="1"/>
          </p:cNvPicPr>
          <p:nvPr/>
        </p:nvPicPr>
        <p:blipFill>
          <a:blip r:embed="rId1"/>
          <a:stretch>
            <a:fillRect/>
          </a:stretch>
        </p:blipFill>
        <p:spPr>
          <a:xfrm>
            <a:off x="0" y="0"/>
            <a:ext cx="6607175" cy="7029450"/>
          </a:xfrm>
          <a:prstGeom prst="rect">
            <a:avLst/>
          </a:prstGeom>
          <a:noFill/>
          <a:ln w="9525">
            <a:noFill/>
          </a:ln>
        </p:spPr>
      </p:pic>
      <p:sp>
        <p:nvSpPr>
          <p:cNvPr id="143364" name="Text Box 4"/>
          <p:cNvSpPr txBox="1"/>
          <p:nvPr/>
        </p:nvSpPr>
        <p:spPr>
          <a:xfrm>
            <a:off x="5165725" y="4364038"/>
            <a:ext cx="2527300" cy="501650"/>
          </a:xfrm>
          <a:prstGeom prst="rect">
            <a:avLst/>
          </a:prstGeom>
          <a:solidFill>
            <a:srgbClr val="008000"/>
          </a:solidFill>
          <a:ln w="44450" cap="flat" cmpd="sng">
            <a:solidFill>
              <a:schemeClr val="accent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latin typeface="黑体" panose="02010609060101010101" pitchFamily="2" charset="-122"/>
                <a:ea typeface="黑体" panose="02010609060101010101" pitchFamily="2" charset="-122"/>
              </a:rPr>
              <a:t>1、稀释倒平板法</a:t>
            </a:r>
            <a:endParaRPr lang="zh-CN" altLang="en-US" sz="2400" b="1" dirty="0">
              <a:latin typeface="黑体" panose="02010609060101010101" pitchFamily="2" charset="-122"/>
              <a:ea typeface="黑体" panose="02010609060101010101" pitchFamily="2" charset="-122"/>
            </a:endParaRPr>
          </a:p>
        </p:txBody>
      </p:sp>
      <p:sp>
        <p:nvSpPr>
          <p:cNvPr id="143365" name="Text Box 5"/>
          <p:cNvSpPr txBox="1"/>
          <p:nvPr/>
        </p:nvSpPr>
        <p:spPr>
          <a:xfrm>
            <a:off x="5364163" y="406400"/>
            <a:ext cx="2220912" cy="501650"/>
          </a:xfrm>
          <a:prstGeom prst="rect">
            <a:avLst/>
          </a:prstGeom>
          <a:solidFill>
            <a:srgbClr val="008000"/>
          </a:solidFill>
          <a:ln w="44450" cap="flat" cmpd="sng">
            <a:solidFill>
              <a:schemeClr val="accent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latin typeface="黑体" panose="02010609060101010101" pitchFamily="2" charset="-122"/>
                <a:ea typeface="黑体" panose="02010609060101010101" pitchFamily="2" charset="-122"/>
              </a:rPr>
              <a:t>2、涂布平板法</a:t>
            </a:r>
            <a:endParaRPr lang="zh-CN" altLang="en-US" sz="2400" b="1" dirty="0">
              <a:latin typeface="黑体" panose="02010609060101010101" pitchFamily="2" charset="-122"/>
              <a:ea typeface="黑体" panose="02010609060101010101" pitchFamily="2" charset="-122"/>
            </a:endParaRPr>
          </a:p>
        </p:txBody>
      </p:sp>
      <p:sp>
        <p:nvSpPr>
          <p:cNvPr id="143366" name="Text Box 6"/>
          <p:cNvSpPr txBox="1"/>
          <p:nvPr/>
        </p:nvSpPr>
        <p:spPr>
          <a:xfrm>
            <a:off x="6011863" y="5013325"/>
            <a:ext cx="2735262" cy="1423988"/>
          </a:xfrm>
          <a:prstGeom prst="rect">
            <a:avLst/>
          </a:prstGeom>
          <a:solidFill>
            <a:schemeClr val="bg1"/>
          </a:solidFill>
          <a:ln w="50800"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solidFill>
                  <a:schemeClr val="folHlink"/>
                </a:solidFill>
                <a:latin typeface="黑体" panose="02010609060101010101" pitchFamily="2" charset="-122"/>
                <a:ea typeface="黑体" panose="02010609060101010101" pitchFamily="2" charset="-122"/>
              </a:rPr>
              <a:t>操作较麻烦，对</a:t>
            </a:r>
            <a:endParaRPr lang="zh-CN" altLang="en-US" sz="2800" b="1" dirty="0">
              <a:solidFill>
                <a:schemeClr val="folHlink"/>
              </a:solidFill>
              <a:latin typeface="黑体" panose="02010609060101010101" pitchFamily="2" charset="-122"/>
              <a:ea typeface="黑体" panose="02010609060101010101" pitchFamily="2" charset="-122"/>
            </a:endParaRPr>
          </a:p>
          <a:p>
            <a:pPr marL="0" lvl="0" indent="0" eaLnBrk="1" hangingPunct="1">
              <a:spcBef>
                <a:spcPct val="0"/>
              </a:spcBef>
              <a:buNone/>
            </a:pPr>
            <a:r>
              <a:rPr lang="zh-CN" altLang="en-US" sz="2800" b="1" dirty="0">
                <a:solidFill>
                  <a:schemeClr val="folHlink"/>
                </a:solidFill>
                <a:latin typeface="黑体" panose="02010609060101010101" pitchFamily="2" charset="-122"/>
                <a:ea typeface="黑体" panose="02010609060101010101" pitchFamily="2" charset="-122"/>
              </a:rPr>
              <a:t>好氧菌、热敏感</a:t>
            </a:r>
            <a:endParaRPr lang="zh-CN" altLang="en-US" sz="2800" b="1" dirty="0">
              <a:solidFill>
                <a:schemeClr val="folHlink"/>
              </a:solidFill>
              <a:latin typeface="黑体" panose="02010609060101010101" pitchFamily="2" charset="-122"/>
              <a:ea typeface="黑体" panose="02010609060101010101" pitchFamily="2" charset="-122"/>
            </a:endParaRPr>
          </a:p>
          <a:p>
            <a:pPr marL="0" lvl="0" indent="0" eaLnBrk="1" hangingPunct="1">
              <a:spcBef>
                <a:spcPct val="0"/>
              </a:spcBef>
              <a:buNone/>
            </a:pPr>
            <a:r>
              <a:rPr lang="zh-CN" altLang="en-US" sz="2800" b="1" dirty="0">
                <a:solidFill>
                  <a:schemeClr val="folHlink"/>
                </a:solidFill>
                <a:latin typeface="黑体" panose="02010609060101010101" pitchFamily="2" charset="-122"/>
                <a:ea typeface="黑体" panose="02010609060101010101" pitchFamily="2" charset="-122"/>
              </a:rPr>
              <a:t>菌效果不好！</a:t>
            </a:r>
            <a:endParaRPr lang="zh-CN" altLang="en-US" sz="2800" b="1" dirty="0">
              <a:solidFill>
                <a:schemeClr val="folHlink"/>
              </a:solidFill>
              <a:latin typeface="黑体" panose="02010609060101010101" pitchFamily="2" charset="-122"/>
              <a:ea typeface="黑体" panose="02010609060101010101" pitchFamily="2" charset="-122"/>
            </a:endParaRPr>
          </a:p>
        </p:txBody>
      </p:sp>
      <p:sp>
        <p:nvSpPr>
          <p:cNvPr id="143367" name="Text Box 7"/>
          <p:cNvSpPr txBox="1"/>
          <p:nvPr/>
        </p:nvSpPr>
        <p:spPr>
          <a:xfrm>
            <a:off x="6084888" y="1573213"/>
            <a:ext cx="2735262" cy="1423987"/>
          </a:xfrm>
          <a:prstGeom prst="rect">
            <a:avLst/>
          </a:prstGeom>
          <a:solidFill>
            <a:schemeClr val="bg1"/>
          </a:solidFill>
          <a:ln w="50800"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solidFill>
                  <a:schemeClr val="folHlink"/>
                </a:solidFill>
                <a:latin typeface="黑体" panose="02010609060101010101" pitchFamily="2" charset="-122"/>
                <a:ea typeface="黑体" panose="02010609060101010101" pitchFamily="2" charset="-122"/>
              </a:rPr>
              <a:t>使用较多的常规</a:t>
            </a:r>
            <a:endParaRPr lang="zh-CN" altLang="en-US" sz="2800" b="1" dirty="0">
              <a:solidFill>
                <a:schemeClr val="folHlink"/>
              </a:solidFill>
              <a:latin typeface="黑体" panose="02010609060101010101" pitchFamily="2" charset="-122"/>
              <a:ea typeface="黑体" panose="02010609060101010101" pitchFamily="2" charset="-122"/>
            </a:endParaRPr>
          </a:p>
          <a:p>
            <a:pPr marL="0" lvl="0" indent="0" eaLnBrk="1" hangingPunct="1">
              <a:spcBef>
                <a:spcPct val="0"/>
              </a:spcBef>
              <a:buNone/>
            </a:pPr>
            <a:r>
              <a:rPr lang="zh-CN" altLang="en-US" sz="2800" b="1" dirty="0">
                <a:solidFill>
                  <a:schemeClr val="folHlink"/>
                </a:solidFill>
                <a:latin typeface="黑体" panose="02010609060101010101" pitchFamily="2" charset="-122"/>
                <a:ea typeface="黑体" panose="02010609060101010101" pitchFamily="2" charset="-122"/>
              </a:rPr>
              <a:t>方法，但有时涂</a:t>
            </a:r>
            <a:endParaRPr lang="zh-CN" altLang="en-US" sz="2800" b="1" dirty="0">
              <a:solidFill>
                <a:schemeClr val="folHlink"/>
              </a:solidFill>
              <a:latin typeface="黑体" panose="02010609060101010101" pitchFamily="2" charset="-122"/>
              <a:ea typeface="黑体" panose="02010609060101010101" pitchFamily="2" charset="-122"/>
            </a:endParaRPr>
          </a:p>
          <a:p>
            <a:pPr marL="0" lvl="0" indent="0" eaLnBrk="1" hangingPunct="1">
              <a:spcBef>
                <a:spcPct val="0"/>
              </a:spcBef>
              <a:buNone/>
            </a:pPr>
            <a:r>
              <a:rPr lang="zh-CN" altLang="en-US" sz="2800" b="1" dirty="0">
                <a:solidFill>
                  <a:schemeClr val="folHlink"/>
                </a:solidFill>
                <a:latin typeface="黑体" panose="02010609060101010101" pitchFamily="2" charset="-122"/>
                <a:ea typeface="黑体" panose="02010609060101010101" pitchFamily="2" charset="-122"/>
              </a:rPr>
              <a:t>布不均匀！</a:t>
            </a:r>
            <a:endParaRPr lang="zh-CN" altLang="en-US" sz="2800" b="1" dirty="0">
              <a:solidFill>
                <a:schemeClr val="folHlink"/>
              </a:solidFill>
              <a:latin typeface="黑体" panose="02010609060101010101" pitchFamily="2" charset="-122"/>
              <a:ea typeface="黑体" panose="02010609060101010101" pitchFamily="2" charset="-122"/>
            </a:endParaRPr>
          </a:p>
        </p:txBody>
      </p:sp>
      <p:pic>
        <p:nvPicPr>
          <p:cNvPr id="143370" name="Picture 10" descr="black-f6"/>
          <p:cNvPicPr>
            <a:picLocks noChangeAspect="1"/>
          </p:cNvPicPr>
          <p:nvPr/>
        </p:nvPicPr>
        <p:blipFill>
          <a:blip r:embed="rId2"/>
          <a:stretch>
            <a:fillRect/>
          </a:stretch>
        </p:blipFill>
        <p:spPr>
          <a:xfrm>
            <a:off x="0" y="600075"/>
            <a:ext cx="6438900" cy="6257925"/>
          </a:xfrm>
          <a:prstGeom prst="rect">
            <a:avLst/>
          </a:prstGeom>
          <a:noFill/>
          <a:ln w="9525">
            <a:noFill/>
          </a:ln>
        </p:spPr>
      </p:pic>
      <p:sp>
        <p:nvSpPr>
          <p:cNvPr id="143371" name="Text Box 11"/>
          <p:cNvSpPr txBox="1"/>
          <p:nvPr/>
        </p:nvSpPr>
        <p:spPr>
          <a:xfrm>
            <a:off x="7678738" y="360363"/>
            <a:ext cx="1465262" cy="547687"/>
          </a:xfrm>
          <a:prstGeom prst="rect">
            <a:avLst/>
          </a:prstGeom>
          <a:solidFill>
            <a:schemeClr val="bg2"/>
          </a:solidFill>
          <a:ln w="2857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latin typeface="黑体" panose="02010609060101010101" pitchFamily="2" charset="-122"/>
                <a:ea typeface="黑体" panose="02010609060101010101" pitchFamily="2" charset="-122"/>
              </a:rPr>
              <a:t>参见</a:t>
            </a:r>
            <a:r>
              <a:rPr lang="en-US" altLang="zh-CN" sz="2800" b="1" dirty="0">
                <a:latin typeface="黑体" panose="02010609060101010101" pitchFamily="2" charset="-122"/>
                <a:ea typeface="黑体" panose="02010609060101010101" pitchFamily="2" charset="-122"/>
              </a:rPr>
              <a:t>P16</a:t>
            </a:r>
            <a:endParaRPr lang="en-US" altLang="zh-CN" sz="2800" b="1" dirty="0">
              <a:latin typeface="黑体" panose="02010609060101010101" pitchFamily="2" charset="-122"/>
              <a:ea typeface="黑体" panose="02010609060101010101" pitchFamily="2" charset="-122"/>
            </a:endParaRPr>
          </a:p>
        </p:txBody>
      </p:sp>
      <p:pic>
        <p:nvPicPr>
          <p:cNvPr id="143372" name="Picture 12" descr="Image006_2"/>
          <p:cNvPicPr>
            <a:picLocks noChangeAspect="1"/>
          </p:cNvPicPr>
          <p:nvPr/>
        </p:nvPicPr>
        <p:blipFill>
          <a:blip r:embed="rId3"/>
          <a:stretch>
            <a:fillRect/>
          </a:stretch>
        </p:blipFill>
        <p:spPr>
          <a:xfrm>
            <a:off x="0" y="0"/>
            <a:ext cx="6024563" cy="6096000"/>
          </a:xfrm>
          <a:prstGeom prst="rect">
            <a:avLst/>
          </a:prstGeom>
          <a:noFill/>
          <a:ln w="9525">
            <a:noFill/>
          </a:ln>
        </p:spPr>
      </p:pic>
      <p:pic>
        <p:nvPicPr>
          <p:cNvPr id="143373" name="Picture 13" descr="Image006"/>
          <p:cNvPicPr>
            <a:picLocks noChangeAspect="1"/>
          </p:cNvPicPr>
          <p:nvPr/>
        </p:nvPicPr>
        <p:blipFill>
          <a:blip r:embed="rId4"/>
          <a:stretch>
            <a:fillRect/>
          </a:stretch>
        </p:blipFill>
        <p:spPr>
          <a:xfrm>
            <a:off x="179388" y="0"/>
            <a:ext cx="5807075" cy="58674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9" fill="hold" nodeType="clickEffect">
                                  <p:stCondLst>
                                    <p:cond delay="0"/>
                                  </p:stCondLst>
                                  <p:childTnLst>
                                    <p:set>
                                      <p:cBhvr>
                                        <p:cTn id="6" dur="1" fill="hold">
                                          <p:stCondLst>
                                            <p:cond delay="0"/>
                                          </p:stCondLst>
                                        </p:cTn>
                                        <p:tgtEl>
                                          <p:spTgt spid="143370"/>
                                        </p:tgtEl>
                                        <p:attrNameLst>
                                          <p:attrName>style.visibility</p:attrName>
                                        </p:attrNameLst>
                                      </p:cBhvr>
                                      <p:to>
                                        <p:strVal val="visible"/>
                                      </p:to>
                                    </p:set>
                                    <p:anim calcmode="lin" valueType="num">
                                      <p:cBhvr additive="base">
                                        <p:cTn id="7" dur="500" fill="hold"/>
                                        <p:tgtEl>
                                          <p:spTgt spid="143370"/>
                                        </p:tgtEl>
                                        <p:attrNameLst>
                                          <p:attrName>ppt_x</p:attrName>
                                        </p:attrNameLst>
                                      </p:cBhvr>
                                      <p:tavLst>
                                        <p:tav tm="0">
                                          <p:val>
                                            <p:strVal val="0-#ppt_w/2"/>
                                          </p:val>
                                        </p:tav>
                                        <p:tav tm="100000">
                                          <p:val>
                                            <p:strVal val="#ppt_x"/>
                                          </p:val>
                                        </p:tav>
                                      </p:tavLst>
                                    </p:anim>
                                    <p:anim calcmode="lin" valueType="num">
                                      <p:cBhvr additive="base">
                                        <p:cTn id="8" dur="500" fill="hold"/>
                                        <p:tgtEl>
                                          <p:spTgt spid="143370"/>
                                        </p:tgtEl>
                                        <p:attrNameLst>
                                          <p:attrName>ppt_y</p:attrName>
                                        </p:attrNameLst>
                                      </p:cBhvr>
                                      <p:tavLst>
                                        <p:tav tm="0">
                                          <p:val>
                                            <p:strVal val="0-#ppt_h/2"/>
                                          </p:val>
                                        </p:tav>
                                        <p:tav tm="100000">
                                          <p:val>
                                            <p:strVal val="#ppt_y"/>
                                          </p:val>
                                        </p:tav>
                                      </p:tavLst>
                                    </p:anim>
                                  </p:childTnLst>
                                  <p:subTnLst>
                                    <p:set>
                                      <p:cBhvr override="childStyle">
                                        <p:cTn dur="1" fill="hold" display="0" masterRel="nextClick" afterEffect="1"/>
                                        <p:tgtEl>
                                          <p:spTgt spid="143370"/>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43369"/>
                                        </p:tgtEl>
                                        <p:attrNameLst>
                                          <p:attrName>style.visibility</p:attrName>
                                        </p:attrNameLst>
                                      </p:cBhvr>
                                      <p:to>
                                        <p:strVal val="visible"/>
                                      </p:to>
                                    </p:set>
                                    <p:anim calcmode="lin" valueType="num">
                                      <p:cBhvr additive="base">
                                        <p:cTn id="13" dur="500" fill="hold"/>
                                        <p:tgtEl>
                                          <p:spTgt spid="143369"/>
                                        </p:tgtEl>
                                        <p:attrNameLst>
                                          <p:attrName>ppt_x</p:attrName>
                                        </p:attrNameLst>
                                      </p:cBhvr>
                                      <p:tavLst>
                                        <p:tav tm="0">
                                          <p:val>
                                            <p:strVal val="0-#ppt_w/2"/>
                                          </p:val>
                                        </p:tav>
                                        <p:tav tm="100000">
                                          <p:val>
                                            <p:strVal val="#ppt_x"/>
                                          </p:val>
                                        </p:tav>
                                      </p:tavLst>
                                    </p:anim>
                                    <p:anim calcmode="lin" valueType="num">
                                      <p:cBhvr additive="base">
                                        <p:cTn id="14" dur="500" fill="hold"/>
                                        <p:tgtEl>
                                          <p:spTgt spid="14336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8" fill="hold" grpId="0" nodeType="clickEffect">
                                  <p:stCondLst>
                                    <p:cond delay="0"/>
                                  </p:stCondLst>
                                  <p:childTnLst>
                                    <p:set>
                                      <p:cBhvr>
                                        <p:cTn id="18" dur="1" fill="hold">
                                          <p:stCondLst>
                                            <p:cond delay="0"/>
                                          </p:stCondLst>
                                        </p:cTn>
                                        <p:tgtEl>
                                          <p:spTgt spid="143364"/>
                                        </p:tgtEl>
                                        <p:attrNameLst>
                                          <p:attrName>style.visibility</p:attrName>
                                        </p:attrNameLst>
                                      </p:cBhvr>
                                      <p:to>
                                        <p:strVal val="visible"/>
                                      </p:to>
                                    </p:set>
                                    <p:anim calcmode="lin" valueType="num">
                                      <p:cBhvr additive="base">
                                        <p:cTn id="19" dur="500" fill="hold"/>
                                        <p:tgtEl>
                                          <p:spTgt spid="143364"/>
                                        </p:tgtEl>
                                        <p:attrNameLst>
                                          <p:attrName>ppt_x</p:attrName>
                                        </p:attrNameLst>
                                      </p:cBhvr>
                                      <p:tavLst>
                                        <p:tav tm="0">
                                          <p:val>
                                            <p:strVal val="0-#ppt_w/2"/>
                                          </p:val>
                                        </p:tav>
                                        <p:tav tm="100000">
                                          <p:val>
                                            <p:strVal val="#ppt_x"/>
                                          </p:val>
                                        </p:tav>
                                      </p:tavLst>
                                    </p:anim>
                                    <p:anim calcmode="lin" valueType="num">
                                      <p:cBhvr additive="base">
                                        <p:cTn id="20" dur="500" fill="hold"/>
                                        <p:tgtEl>
                                          <p:spTgt spid="143364"/>
                                        </p:tgtEl>
                                        <p:attrNameLst>
                                          <p:attrName>ppt_y</p:attrName>
                                        </p:attrNameLst>
                                      </p:cBhvr>
                                      <p:tavLst>
                                        <p:tav tm="0">
                                          <p:val>
                                            <p:strVal val="#ppt_y"/>
                                          </p:val>
                                        </p:tav>
                                        <p:tav tm="100000">
                                          <p:val>
                                            <p:strVal val="#ppt_y"/>
                                          </p:val>
                                        </p:tav>
                                      </p:tavLst>
                                    </p:anim>
                                  </p:childTnLst>
                                </p:cTn>
                              </p:par>
                            </p:childTnLst>
                          </p:cTn>
                        </p:par>
                        <p:par>
                          <p:cTn id="21" fill="hold">
                            <p:stCondLst>
                              <p:cond delay="500"/>
                            </p:stCondLst>
                            <p:childTnLst>
                              <p:par>
                                <p:cTn id="22" presetID="2" presetClass="entr" presetSubtype="1" fill="hold" grpId="0" nodeType="afterEffect">
                                  <p:stCondLst>
                                    <p:cond delay="0"/>
                                  </p:stCondLst>
                                  <p:childTnLst>
                                    <p:set>
                                      <p:cBhvr>
                                        <p:cTn id="23" dur="1" fill="hold">
                                          <p:stCondLst>
                                            <p:cond delay="0"/>
                                          </p:stCondLst>
                                        </p:cTn>
                                        <p:tgtEl>
                                          <p:spTgt spid="143365"/>
                                        </p:tgtEl>
                                        <p:attrNameLst>
                                          <p:attrName>style.visibility</p:attrName>
                                        </p:attrNameLst>
                                      </p:cBhvr>
                                      <p:to>
                                        <p:strVal val="visible"/>
                                      </p:to>
                                    </p:set>
                                    <p:anim calcmode="lin" valueType="num">
                                      <p:cBhvr additive="base">
                                        <p:cTn id="24" dur="500" fill="hold"/>
                                        <p:tgtEl>
                                          <p:spTgt spid="143365"/>
                                        </p:tgtEl>
                                        <p:attrNameLst>
                                          <p:attrName>ppt_x</p:attrName>
                                        </p:attrNameLst>
                                      </p:cBhvr>
                                      <p:tavLst>
                                        <p:tav tm="0">
                                          <p:val>
                                            <p:strVal val="#ppt_x"/>
                                          </p:val>
                                        </p:tav>
                                        <p:tav tm="100000">
                                          <p:val>
                                            <p:strVal val="#ppt_x"/>
                                          </p:val>
                                        </p:tav>
                                      </p:tavLst>
                                    </p:anim>
                                    <p:anim calcmode="lin" valueType="num">
                                      <p:cBhvr additive="base">
                                        <p:cTn id="25" dur="500" fill="hold"/>
                                        <p:tgtEl>
                                          <p:spTgt spid="143365"/>
                                        </p:tgtEl>
                                        <p:attrNameLst>
                                          <p:attrName>ppt_y</p:attrName>
                                        </p:attrNameLst>
                                      </p:cBhvr>
                                      <p:tavLst>
                                        <p:tav tm="0">
                                          <p:val>
                                            <p:strVal val="0-#ppt_h/2"/>
                                          </p:val>
                                        </p:tav>
                                        <p:tav tm="100000">
                                          <p:val>
                                            <p:strVal val="#ppt_y"/>
                                          </p:val>
                                        </p:tav>
                                      </p:tavLst>
                                    </p:anim>
                                  </p:childTnLst>
                                </p:cTn>
                              </p:par>
                            </p:childTnLst>
                          </p:cTn>
                        </p:par>
                        <p:par>
                          <p:cTn id="26" fill="hold">
                            <p:stCondLst>
                              <p:cond delay="1000"/>
                            </p:stCondLst>
                            <p:childTnLst>
                              <p:par>
                                <p:cTn id="27" presetID="2" presetClass="entr" presetSubtype="8" fill="hold" grpId="0" nodeType="afterEffect">
                                  <p:stCondLst>
                                    <p:cond delay="0"/>
                                  </p:stCondLst>
                                  <p:childTnLst>
                                    <p:set>
                                      <p:cBhvr>
                                        <p:cTn id="28" dur="1" fill="hold">
                                          <p:stCondLst>
                                            <p:cond delay="0"/>
                                          </p:stCondLst>
                                        </p:cTn>
                                        <p:tgtEl>
                                          <p:spTgt spid="143371"/>
                                        </p:tgtEl>
                                        <p:attrNameLst>
                                          <p:attrName>style.visibility</p:attrName>
                                        </p:attrNameLst>
                                      </p:cBhvr>
                                      <p:to>
                                        <p:strVal val="visible"/>
                                      </p:to>
                                    </p:set>
                                    <p:anim calcmode="lin" valueType="num">
                                      <p:cBhvr additive="base">
                                        <p:cTn id="29" dur="500" fill="hold"/>
                                        <p:tgtEl>
                                          <p:spTgt spid="143371"/>
                                        </p:tgtEl>
                                        <p:attrNameLst>
                                          <p:attrName>ppt_x</p:attrName>
                                        </p:attrNameLst>
                                      </p:cBhvr>
                                      <p:tavLst>
                                        <p:tav tm="0">
                                          <p:val>
                                            <p:strVal val="0-#ppt_w/2"/>
                                          </p:val>
                                        </p:tav>
                                        <p:tav tm="100000">
                                          <p:val>
                                            <p:strVal val="#ppt_x"/>
                                          </p:val>
                                        </p:tav>
                                      </p:tavLst>
                                    </p:anim>
                                    <p:anim calcmode="lin" valueType="num">
                                      <p:cBhvr additive="base">
                                        <p:cTn id="30" dur="500" fill="hold"/>
                                        <p:tgtEl>
                                          <p:spTgt spid="143371"/>
                                        </p:tgtEl>
                                        <p:attrNameLst>
                                          <p:attrName>ppt_y</p:attrName>
                                        </p:attrNameLst>
                                      </p:cBhvr>
                                      <p:tavLst>
                                        <p:tav tm="0">
                                          <p:val>
                                            <p:strVal val="#ppt_y"/>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8" fill="hold" grpId="0" nodeType="clickEffect">
                                  <p:stCondLst>
                                    <p:cond delay="0"/>
                                  </p:stCondLst>
                                  <p:childTnLst>
                                    <p:set>
                                      <p:cBhvr>
                                        <p:cTn id="34" dur="1" fill="hold">
                                          <p:stCondLst>
                                            <p:cond delay="0"/>
                                          </p:stCondLst>
                                        </p:cTn>
                                        <p:tgtEl>
                                          <p:spTgt spid="143366"/>
                                        </p:tgtEl>
                                        <p:attrNameLst>
                                          <p:attrName>style.visibility</p:attrName>
                                        </p:attrNameLst>
                                      </p:cBhvr>
                                      <p:to>
                                        <p:strVal val="visible"/>
                                      </p:to>
                                    </p:set>
                                    <p:anim calcmode="lin" valueType="num">
                                      <p:cBhvr additive="base">
                                        <p:cTn id="35" dur="500" fill="hold"/>
                                        <p:tgtEl>
                                          <p:spTgt spid="143366"/>
                                        </p:tgtEl>
                                        <p:attrNameLst>
                                          <p:attrName>ppt_x</p:attrName>
                                        </p:attrNameLst>
                                      </p:cBhvr>
                                      <p:tavLst>
                                        <p:tav tm="0">
                                          <p:val>
                                            <p:strVal val="0-#ppt_w/2"/>
                                          </p:val>
                                        </p:tav>
                                        <p:tav tm="100000">
                                          <p:val>
                                            <p:strVal val="#ppt_x"/>
                                          </p:val>
                                        </p:tav>
                                      </p:tavLst>
                                    </p:anim>
                                    <p:anim calcmode="lin" valueType="num">
                                      <p:cBhvr additive="base">
                                        <p:cTn id="36" dur="500" fill="hold"/>
                                        <p:tgtEl>
                                          <p:spTgt spid="143366"/>
                                        </p:tgtEl>
                                        <p:attrNameLst>
                                          <p:attrName>ppt_y</p:attrName>
                                        </p:attrNameLst>
                                      </p:cBhvr>
                                      <p:tavLst>
                                        <p:tav tm="0">
                                          <p:val>
                                            <p:strVal val="#ppt_y"/>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1" fill="hold" grpId="0" nodeType="clickEffect">
                                  <p:stCondLst>
                                    <p:cond delay="0"/>
                                  </p:stCondLst>
                                  <p:childTnLst>
                                    <p:set>
                                      <p:cBhvr>
                                        <p:cTn id="40" dur="1" fill="hold">
                                          <p:stCondLst>
                                            <p:cond delay="0"/>
                                          </p:stCondLst>
                                        </p:cTn>
                                        <p:tgtEl>
                                          <p:spTgt spid="143367"/>
                                        </p:tgtEl>
                                        <p:attrNameLst>
                                          <p:attrName>style.visibility</p:attrName>
                                        </p:attrNameLst>
                                      </p:cBhvr>
                                      <p:to>
                                        <p:strVal val="visible"/>
                                      </p:to>
                                    </p:set>
                                    <p:anim calcmode="lin" valueType="num">
                                      <p:cBhvr additive="base">
                                        <p:cTn id="41" dur="500" fill="hold"/>
                                        <p:tgtEl>
                                          <p:spTgt spid="143367"/>
                                        </p:tgtEl>
                                        <p:attrNameLst>
                                          <p:attrName>ppt_x</p:attrName>
                                        </p:attrNameLst>
                                      </p:cBhvr>
                                      <p:tavLst>
                                        <p:tav tm="0">
                                          <p:val>
                                            <p:strVal val="#ppt_x"/>
                                          </p:val>
                                        </p:tav>
                                        <p:tav tm="100000">
                                          <p:val>
                                            <p:strVal val="#ppt_x"/>
                                          </p:val>
                                        </p:tav>
                                      </p:tavLst>
                                    </p:anim>
                                    <p:anim calcmode="lin" valueType="num">
                                      <p:cBhvr additive="base">
                                        <p:cTn id="42" dur="500" fill="hold"/>
                                        <p:tgtEl>
                                          <p:spTgt spid="143367"/>
                                        </p:tgtEl>
                                        <p:attrNameLst>
                                          <p:attrName>ppt_y</p:attrName>
                                        </p:attrNameLst>
                                      </p:cBhvr>
                                      <p:tavLst>
                                        <p:tav tm="0">
                                          <p:val>
                                            <p:strVal val="0-#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nodeType="clickEffect">
                                  <p:stCondLst>
                                    <p:cond delay="0"/>
                                  </p:stCondLst>
                                  <p:childTnLst>
                                    <p:set>
                                      <p:cBhvr>
                                        <p:cTn id="46" dur="1" fill="hold">
                                          <p:stCondLst>
                                            <p:cond delay="0"/>
                                          </p:stCondLst>
                                        </p:cTn>
                                        <p:tgtEl>
                                          <p:spTgt spid="143373"/>
                                        </p:tgtEl>
                                        <p:attrNameLst>
                                          <p:attrName>style.visibility</p:attrName>
                                        </p:attrNameLst>
                                      </p:cBhvr>
                                      <p:to>
                                        <p:strVal val="visible"/>
                                      </p:to>
                                    </p:set>
                                    <p:anim calcmode="lin" valueType="num">
                                      <p:cBhvr additive="base">
                                        <p:cTn id="47" dur="500" fill="hold"/>
                                        <p:tgtEl>
                                          <p:spTgt spid="143373"/>
                                        </p:tgtEl>
                                        <p:attrNameLst>
                                          <p:attrName>ppt_x</p:attrName>
                                        </p:attrNameLst>
                                      </p:cBhvr>
                                      <p:tavLst>
                                        <p:tav tm="0">
                                          <p:val>
                                            <p:strVal val="#ppt_x"/>
                                          </p:val>
                                        </p:tav>
                                        <p:tav tm="100000">
                                          <p:val>
                                            <p:strVal val="#ppt_x"/>
                                          </p:val>
                                        </p:tav>
                                      </p:tavLst>
                                    </p:anim>
                                    <p:anim calcmode="lin" valueType="num">
                                      <p:cBhvr additive="base">
                                        <p:cTn id="48" dur="500" fill="hold"/>
                                        <p:tgtEl>
                                          <p:spTgt spid="143373"/>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43373"/>
                                        </p:tgtEl>
                                        <p:attrNameLst>
                                          <p:attrName>style.visibility</p:attrName>
                                        </p:attrNameLst>
                                      </p:cBhvr>
                                      <p:to>
                                        <p:strVal val="hidden"/>
                                      </p:to>
                                    </p:set>
                                  </p:subTnLst>
                                </p:cTn>
                              </p:par>
                            </p:childTnLst>
                          </p:cTn>
                        </p:par>
                      </p:childTnLst>
                    </p:cTn>
                  </p:par>
                  <p:par>
                    <p:cTn id="49" fill="hold">
                      <p:stCondLst>
                        <p:cond delay="indefinite"/>
                      </p:stCondLst>
                      <p:childTnLst>
                        <p:par>
                          <p:cTn id="50" fill="hold">
                            <p:stCondLst>
                              <p:cond delay="0"/>
                            </p:stCondLst>
                            <p:childTnLst>
                              <p:par>
                                <p:cTn id="51" presetID="2" presetClass="entr" presetSubtype="8" fill="hold" nodeType="clickEffect">
                                  <p:stCondLst>
                                    <p:cond delay="0"/>
                                  </p:stCondLst>
                                  <p:childTnLst>
                                    <p:set>
                                      <p:cBhvr>
                                        <p:cTn id="52" dur="1" fill="hold">
                                          <p:stCondLst>
                                            <p:cond delay="0"/>
                                          </p:stCondLst>
                                        </p:cTn>
                                        <p:tgtEl>
                                          <p:spTgt spid="143372"/>
                                        </p:tgtEl>
                                        <p:attrNameLst>
                                          <p:attrName>style.visibility</p:attrName>
                                        </p:attrNameLst>
                                      </p:cBhvr>
                                      <p:to>
                                        <p:strVal val="visible"/>
                                      </p:to>
                                    </p:set>
                                    <p:anim calcmode="lin" valueType="num">
                                      <p:cBhvr additive="base">
                                        <p:cTn id="53" dur="500" fill="hold"/>
                                        <p:tgtEl>
                                          <p:spTgt spid="143372"/>
                                        </p:tgtEl>
                                        <p:attrNameLst>
                                          <p:attrName>ppt_x</p:attrName>
                                        </p:attrNameLst>
                                      </p:cBhvr>
                                      <p:tavLst>
                                        <p:tav tm="0">
                                          <p:val>
                                            <p:strVal val="0-#ppt_w/2"/>
                                          </p:val>
                                        </p:tav>
                                        <p:tav tm="100000">
                                          <p:val>
                                            <p:strVal val="#ppt_x"/>
                                          </p:val>
                                        </p:tav>
                                      </p:tavLst>
                                    </p:anim>
                                    <p:anim calcmode="lin" valueType="num">
                                      <p:cBhvr additive="base">
                                        <p:cTn id="54" dur="500" fill="hold"/>
                                        <p:tgtEl>
                                          <p:spTgt spid="143372"/>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4337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3364" grpId="0" animBg="1"/>
      <p:bldP spid="143365" grpId="0" animBg="1"/>
      <p:bldP spid="143366" grpId="0" animBg="1"/>
      <p:bldP spid="143367" grpId="0" animBg="1"/>
      <p:bldP spid="143371"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5058" name="Text Box 2"/>
          <p:cNvSpPr txBox="1"/>
          <p:nvPr/>
        </p:nvSpPr>
        <p:spPr>
          <a:xfrm>
            <a:off x="304800" y="0"/>
            <a:ext cx="6148388"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3600" b="1" dirty="0">
                <a:solidFill>
                  <a:schemeClr val="accent1"/>
                </a:solidFill>
                <a:latin typeface="黑体" panose="02010609060101010101" pitchFamily="2" charset="-122"/>
                <a:ea typeface="黑体" panose="02010609060101010101" pitchFamily="2" charset="-122"/>
              </a:rPr>
              <a:t>二、用固体培养基分离纯培养</a:t>
            </a:r>
            <a:endParaRPr lang="zh-CN" altLang="en-US" sz="2400" b="1" dirty="0">
              <a:latin typeface="黑体" panose="02010609060101010101" pitchFamily="2" charset="-122"/>
              <a:ea typeface="黑体" panose="02010609060101010101" pitchFamily="2" charset="-122"/>
            </a:endParaRPr>
          </a:p>
        </p:txBody>
      </p:sp>
      <p:sp>
        <p:nvSpPr>
          <p:cNvPr id="45059" name="Text Box 3"/>
          <p:cNvSpPr txBox="1"/>
          <p:nvPr/>
        </p:nvSpPr>
        <p:spPr>
          <a:xfrm>
            <a:off x="533400" y="892175"/>
            <a:ext cx="2506663"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latin typeface="黑体" panose="02010609060101010101" pitchFamily="2" charset="-122"/>
                <a:ea typeface="黑体" panose="02010609060101010101" pitchFamily="2" charset="-122"/>
              </a:rPr>
              <a:t>3、平板划线法</a:t>
            </a:r>
            <a:endParaRPr lang="zh-CN" altLang="en-US" sz="2400" b="1" dirty="0">
              <a:latin typeface="黑体" panose="02010609060101010101" pitchFamily="2" charset="-122"/>
              <a:ea typeface="黑体" panose="02010609060101010101" pitchFamily="2" charset="-122"/>
            </a:endParaRPr>
          </a:p>
        </p:txBody>
      </p:sp>
      <p:pic>
        <p:nvPicPr>
          <p:cNvPr id="245764" name="Picture 4" descr="3-5a"/>
          <p:cNvPicPr>
            <a:picLocks noChangeAspect="1"/>
          </p:cNvPicPr>
          <p:nvPr/>
        </p:nvPicPr>
        <p:blipFill>
          <a:blip r:embed="rId1"/>
          <a:stretch>
            <a:fillRect/>
          </a:stretch>
        </p:blipFill>
        <p:spPr>
          <a:xfrm>
            <a:off x="0" y="1371600"/>
            <a:ext cx="4097338" cy="5486400"/>
          </a:xfrm>
          <a:prstGeom prst="rect">
            <a:avLst/>
          </a:prstGeom>
          <a:noFill/>
          <a:ln w="9525">
            <a:noFill/>
          </a:ln>
        </p:spPr>
      </p:pic>
      <p:sp>
        <p:nvSpPr>
          <p:cNvPr id="245765" name="Text Box 5"/>
          <p:cNvSpPr txBox="1"/>
          <p:nvPr/>
        </p:nvSpPr>
        <p:spPr>
          <a:xfrm>
            <a:off x="7664450" y="-22225"/>
            <a:ext cx="1465263" cy="547688"/>
          </a:xfrm>
          <a:prstGeom prst="rect">
            <a:avLst/>
          </a:prstGeom>
          <a:solidFill>
            <a:schemeClr val="bg2"/>
          </a:solidFill>
          <a:ln w="2857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latin typeface="黑体" panose="02010609060101010101" pitchFamily="2" charset="-122"/>
                <a:ea typeface="黑体" panose="02010609060101010101" pitchFamily="2" charset="-122"/>
              </a:rPr>
              <a:t>参见</a:t>
            </a:r>
            <a:r>
              <a:rPr lang="en-US" altLang="zh-CN" sz="2800" b="1" dirty="0">
                <a:latin typeface="黑体" panose="02010609060101010101" pitchFamily="2" charset="-122"/>
                <a:ea typeface="黑体" panose="02010609060101010101" pitchFamily="2" charset="-122"/>
              </a:rPr>
              <a:t>P16</a:t>
            </a:r>
            <a:endParaRPr lang="en-US" altLang="zh-CN" sz="2800" b="1" dirty="0">
              <a:latin typeface="黑体" panose="02010609060101010101" pitchFamily="2" charset="-122"/>
              <a:ea typeface="黑体" panose="02010609060101010101" pitchFamily="2" charset="-122"/>
            </a:endParaRPr>
          </a:p>
        </p:txBody>
      </p:sp>
      <p:pic>
        <p:nvPicPr>
          <p:cNvPr id="245766" name="Picture 6"/>
          <p:cNvPicPr>
            <a:picLocks noChangeAspect="1"/>
          </p:cNvPicPr>
          <p:nvPr/>
        </p:nvPicPr>
        <p:blipFill>
          <a:blip r:embed="rId2"/>
          <a:stretch>
            <a:fillRect/>
          </a:stretch>
        </p:blipFill>
        <p:spPr>
          <a:xfrm>
            <a:off x="3322638" y="0"/>
            <a:ext cx="5821362" cy="68580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45765"/>
                                        </p:tgtEl>
                                        <p:attrNameLst>
                                          <p:attrName>style.visibility</p:attrName>
                                        </p:attrNameLst>
                                      </p:cBhvr>
                                      <p:to>
                                        <p:strVal val="visible"/>
                                      </p:to>
                                    </p:set>
                                    <p:anim calcmode="lin" valueType="num">
                                      <p:cBhvr additive="base">
                                        <p:cTn id="7" dur="500" fill="hold"/>
                                        <p:tgtEl>
                                          <p:spTgt spid="245765"/>
                                        </p:tgtEl>
                                        <p:attrNameLst>
                                          <p:attrName>ppt_x</p:attrName>
                                        </p:attrNameLst>
                                      </p:cBhvr>
                                      <p:tavLst>
                                        <p:tav tm="0">
                                          <p:val>
                                            <p:strVal val="0-#ppt_w/2"/>
                                          </p:val>
                                        </p:tav>
                                        <p:tav tm="100000">
                                          <p:val>
                                            <p:strVal val="#ppt_x"/>
                                          </p:val>
                                        </p:tav>
                                      </p:tavLst>
                                    </p:anim>
                                    <p:anim calcmode="lin" valueType="num">
                                      <p:cBhvr additive="base">
                                        <p:cTn id="8" dur="500" fill="hold"/>
                                        <p:tgtEl>
                                          <p:spTgt spid="245765"/>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45764"/>
                                        </p:tgtEl>
                                        <p:attrNameLst>
                                          <p:attrName>style.visibility</p:attrName>
                                        </p:attrNameLst>
                                      </p:cBhvr>
                                      <p:to>
                                        <p:strVal val="visible"/>
                                      </p:to>
                                    </p:set>
                                    <p:anim calcmode="lin" valueType="num">
                                      <p:cBhvr additive="base">
                                        <p:cTn id="13" dur="500" fill="hold"/>
                                        <p:tgtEl>
                                          <p:spTgt spid="245764"/>
                                        </p:tgtEl>
                                        <p:attrNameLst>
                                          <p:attrName>ppt_x</p:attrName>
                                        </p:attrNameLst>
                                      </p:cBhvr>
                                      <p:tavLst>
                                        <p:tav tm="0">
                                          <p:val>
                                            <p:strVal val="#ppt_x"/>
                                          </p:val>
                                        </p:tav>
                                        <p:tav tm="100000">
                                          <p:val>
                                            <p:strVal val="#ppt_x"/>
                                          </p:val>
                                        </p:tav>
                                      </p:tavLst>
                                    </p:anim>
                                    <p:anim calcmode="lin" valueType="num">
                                      <p:cBhvr additive="base">
                                        <p:cTn id="14" dur="500" fill="hold"/>
                                        <p:tgtEl>
                                          <p:spTgt spid="245764"/>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4576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76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7106" name="Text Box 2"/>
          <p:cNvSpPr txBox="1"/>
          <p:nvPr/>
        </p:nvSpPr>
        <p:spPr>
          <a:xfrm>
            <a:off x="250825" y="339725"/>
            <a:ext cx="6148388"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3600" b="1" dirty="0">
                <a:solidFill>
                  <a:schemeClr val="accent1"/>
                </a:solidFill>
                <a:latin typeface="黑体" panose="02010609060101010101" pitchFamily="2" charset="-122"/>
                <a:ea typeface="黑体" panose="02010609060101010101" pitchFamily="2" charset="-122"/>
              </a:rPr>
              <a:t>三、用液体培养基分离纯培养</a:t>
            </a:r>
            <a:endParaRPr lang="zh-CN" altLang="en-US" sz="2400" b="1" dirty="0">
              <a:latin typeface="黑体" panose="02010609060101010101" pitchFamily="2" charset="-122"/>
              <a:ea typeface="黑体" panose="02010609060101010101" pitchFamily="2" charset="-122"/>
            </a:endParaRPr>
          </a:p>
        </p:txBody>
      </p:sp>
      <p:sp>
        <p:nvSpPr>
          <p:cNvPr id="251911" name="Text Box 7"/>
          <p:cNvSpPr txBox="1"/>
          <p:nvPr/>
        </p:nvSpPr>
        <p:spPr>
          <a:xfrm>
            <a:off x="63500" y="4197350"/>
            <a:ext cx="8937625" cy="9461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dirty="0">
                <a:solidFill>
                  <a:schemeClr val="folHlink"/>
                </a:solidFill>
                <a:latin typeface="黑体" panose="02010609060101010101" pitchFamily="2" charset="-122"/>
                <a:ea typeface="黑体" panose="02010609060101010101" pitchFamily="2" charset="-122"/>
              </a:rPr>
              <a:t>     </a:t>
            </a:r>
            <a:r>
              <a:rPr lang="zh-CN" altLang="en-US" sz="2800" b="1" dirty="0">
                <a:solidFill>
                  <a:schemeClr val="folHlink"/>
                </a:solidFill>
                <a:latin typeface="黑体" panose="02010609060101010101" pitchFamily="2" charset="-122"/>
                <a:ea typeface="黑体" panose="02010609060101010101" pitchFamily="2" charset="-122"/>
              </a:rPr>
              <a:t>稀释法进行液体分离必须在同一个稀释度的许多</a:t>
            </a:r>
            <a:endParaRPr lang="zh-CN" altLang="en-US" sz="2800" b="1" dirty="0">
              <a:solidFill>
                <a:schemeClr val="folHlink"/>
              </a:solidFill>
              <a:latin typeface="黑体" panose="02010609060101010101" pitchFamily="2" charset="-122"/>
              <a:ea typeface="黑体" panose="02010609060101010101" pitchFamily="2" charset="-122"/>
            </a:endParaRPr>
          </a:p>
          <a:p>
            <a:pPr marL="0" lvl="0" indent="0" eaLnBrk="1" hangingPunct="1">
              <a:spcBef>
                <a:spcPct val="0"/>
              </a:spcBef>
              <a:buNone/>
            </a:pPr>
            <a:r>
              <a:rPr lang="zh-CN" altLang="en-US" sz="2800" b="1" dirty="0">
                <a:solidFill>
                  <a:schemeClr val="folHlink"/>
                </a:solidFill>
                <a:latin typeface="黑体" panose="02010609060101010101" pitchFamily="2" charset="-122"/>
                <a:ea typeface="黑体" panose="02010609060101010101" pitchFamily="2" charset="-122"/>
              </a:rPr>
              <a:t>平行试管中，大多数（一般应超过95%）表现为不生长。</a:t>
            </a:r>
            <a:endParaRPr lang="zh-CN" altLang="en-US" sz="2400" b="1" dirty="0">
              <a:latin typeface="黑体" panose="02010609060101010101" pitchFamily="2" charset="-122"/>
              <a:ea typeface="黑体" panose="02010609060101010101" pitchFamily="2" charset="-122"/>
            </a:endParaRPr>
          </a:p>
        </p:txBody>
      </p:sp>
      <p:sp>
        <p:nvSpPr>
          <p:cNvPr id="251914" name="Text Box 10"/>
          <p:cNvSpPr txBox="1"/>
          <p:nvPr/>
        </p:nvSpPr>
        <p:spPr>
          <a:xfrm>
            <a:off x="7235825" y="333375"/>
            <a:ext cx="1449388" cy="523875"/>
          </a:xfrm>
          <a:prstGeom prst="rect">
            <a:avLst/>
          </a:prstGeom>
          <a:solidFill>
            <a:schemeClr val="bg2"/>
          </a:solidFill>
          <a:ln w="2857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latin typeface="黑体" panose="02010609060101010101" pitchFamily="2" charset="-122"/>
                <a:ea typeface="黑体" panose="02010609060101010101" pitchFamily="2" charset="-122"/>
              </a:rPr>
              <a:t>参见</a:t>
            </a:r>
            <a:r>
              <a:rPr lang="en-US" altLang="zh-CN" sz="2800" b="1" dirty="0">
                <a:latin typeface="黑体" panose="02010609060101010101" pitchFamily="2" charset="-122"/>
                <a:ea typeface="黑体" panose="02010609060101010101" pitchFamily="2" charset="-122"/>
              </a:rPr>
              <a:t>P18</a:t>
            </a:r>
            <a:endParaRPr lang="en-US" altLang="zh-CN" sz="2800" b="1" dirty="0">
              <a:latin typeface="黑体" panose="02010609060101010101" pitchFamily="2" charset="-122"/>
              <a:ea typeface="黑体" panose="02010609060101010101" pitchFamily="2" charset="-122"/>
            </a:endParaRPr>
          </a:p>
        </p:txBody>
      </p:sp>
      <p:sp>
        <p:nvSpPr>
          <p:cNvPr id="47109" name="TextBox 1"/>
          <p:cNvSpPr txBox="1"/>
          <p:nvPr/>
        </p:nvSpPr>
        <p:spPr>
          <a:xfrm>
            <a:off x="1116013" y="1989138"/>
            <a:ext cx="7007225" cy="52228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800" b="1" dirty="0">
                <a:latin typeface="黑体" panose="02010609060101010101" pitchFamily="2" charset="-122"/>
                <a:ea typeface="黑体" panose="02010609060101010101" pitchFamily="2" charset="-122"/>
              </a:rPr>
              <a:t>一些个体大的细菌、许多原生动物和藻类等</a:t>
            </a:r>
            <a:endParaRPr lang="zh-CN" altLang="en-US" sz="2800" b="1" dirty="0">
              <a:latin typeface="黑体" panose="02010609060101010101" pitchFamily="2" charset="-122"/>
              <a:ea typeface="黑体" panose="02010609060101010101" pitchFamily="2" charset="-122"/>
            </a:endParaRPr>
          </a:p>
        </p:txBody>
      </p:sp>
      <p:sp>
        <p:nvSpPr>
          <p:cNvPr id="6" name="Text Box 7"/>
          <p:cNvSpPr txBox="1"/>
          <p:nvPr/>
        </p:nvSpPr>
        <p:spPr>
          <a:xfrm>
            <a:off x="215900" y="2786063"/>
            <a:ext cx="8356600" cy="95408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dirty="0">
                <a:solidFill>
                  <a:schemeClr val="folHlink"/>
                </a:solidFill>
                <a:latin typeface="黑体" panose="02010609060101010101" pitchFamily="2" charset="-122"/>
                <a:ea typeface="黑体" panose="02010609060101010101" pitchFamily="2" charset="-122"/>
              </a:rPr>
              <a:t>     </a:t>
            </a:r>
            <a:r>
              <a:rPr lang="zh-CN" altLang="en-US" sz="2800" b="1" dirty="0">
                <a:solidFill>
                  <a:schemeClr val="folHlink"/>
                </a:solidFill>
                <a:latin typeface="黑体" panose="02010609060101010101" pitchFamily="2" charset="-122"/>
                <a:ea typeface="黑体" panose="02010609060101010101" pitchFamily="2" charset="-122"/>
              </a:rPr>
              <a:t>稀释法</a:t>
            </a:r>
            <a:r>
              <a:rPr lang="en-US" altLang="zh-CN" sz="2800" b="1" dirty="0">
                <a:solidFill>
                  <a:schemeClr val="folHlink"/>
                </a:solidFill>
                <a:latin typeface="黑体" panose="02010609060101010101" pitchFamily="2" charset="-122"/>
                <a:ea typeface="黑体" panose="02010609060101010101" pitchFamily="2" charset="-122"/>
              </a:rPr>
              <a:t>:</a:t>
            </a:r>
            <a:r>
              <a:rPr lang="zh-CN" altLang="en-US" sz="2800" b="1" dirty="0">
                <a:solidFill>
                  <a:schemeClr val="folHlink"/>
                </a:solidFill>
                <a:latin typeface="黑体" panose="02010609060101010101" pitchFamily="2" charset="-122"/>
                <a:ea typeface="黑体" panose="02010609060101010101" pitchFamily="2" charset="-122"/>
              </a:rPr>
              <a:t>用试管梯度稀释，得到高度稀释效果，使一支试管中分配不到一个微生物细胞</a:t>
            </a:r>
            <a:endParaRPr lang="zh-CN" altLang="en-US" sz="2400" b="1" dirty="0">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1+#ppt_w/2"/>
                                          </p:val>
                                        </p:tav>
                                        <p:tav tm="100000">
                                          <p:val>
                                            <p:strVal val="#ppt_x"/>
                                          </p:val>
                                        </p:tav>
                                      </p:tavLst>
                                    </p:anim>
                                    <p:anim calcmode="lin" valueType="num">
                                      <p:cBhvr additive="base">
                                        <p:cTn id="8" dur="500" fill="hold"/>
                                        <p:tgtEl>
                                          <p:spTgt spid="6"/>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2" fill="hold" grpId="0" nodeType="clickEffect">
                                  <p:stCondLst>
                                    <p:cond delay="0"/>
                                  </p:stCondLst>
                                  <p:childTnLst>
                                    <p:set>
                                      <p:cBhvr>
                                        <p:cTn id="12" dur="1" fill="hold">
                                          <p:stCondLst>
                                            <p:cond delay="0"/>
                                          </p:stCondLst>
                                        </p:cTn>
                                        <p:tgtEl>
                                          <p:spTgt spid="251911"/>
                                        </p:tgtEl>
                                        <p:attrNameLst>
                                          <p:attrName>style.visibility</p:attrName>
                                        </p:attrNameLst>
                                      </p:cBhvr>
                                      <p:to>
                                        <p:strVal val="visible"/>
                                      </p:to>
                                    </p:set>
                                    <p:anim calcmode="lin" valueType="num">
                                      <p:cBhvr additive="base">
                                        <p:cTn id="13" dur="500" fill="hold"/>
                                        <p:tgtEl>
                                          <p:spTgt spid="251911"/>
                                        </p:tgtEl>
                                        <p:attrNameLst>
                                          <p:attrName>ppt_x</p:attrName>
                                        </p:attrNameLst>
                                      </p:cBhvr>
                                      <p:tavLst>
                                        <p:tav tm="0">
                                          <p:val>
                                            <p:strVal val="1+#ppt_w/2"/>
                                          </p:val>
                                        </p:tav>
                                        <p:tav tm="100000">
                                          <p:val>
                                            <p:strVal val="#ppt_x"/>
                                          </p:val>
                                        </p:tav>
                                      </p:tavLst>
                                    </p:anim>
                                    <p:anim calcmode="lin" valueType="num">
                                      <p:cBhvr additive="base">
                                        <p:cTn id="14" dur="500" fill="hold"/>
                                        <p:tgtEl>
                                          <p:spTgt spid="251911"/>
                                        </p:tgtEl>
                                        <p:attrNameLst>
                                          <p:attrName>ppt_y</p:attrName>
                                        </p:attrNameLst>
                                      </p:cBhvr>
                                      <p:tavLst>
                                        <p:tav tm="0">
                                          <p:val>
                                            <p:strVal val="#ppt_y"/>
                                          </p:val>
                                        </p:tav>
                                        <p:tav tm="100000">
                                          <p:val>
                                            <p:strVal val="#ppt_y"/>
                                          </p:val>
                                        </p:tav>
                                      </p:tavLst>
                                    </p:anim>
                                  </p:childTnLst>
                                </p:cTn>
                              </p:par>
                            </p:childTnLst>
                          </p:cTn>
                        </p:par>
                        <p:par>
                          <p:cTn id="15" fill="hold">
                            <p:stCondLst>
                              <p:cond delay="500"/>
                            </p:stCondLst>
                            <p:childTnLst>
                              <p:par>
                                <p:cTn id="16" presetID="2" presetClass="entr" presetSubtype="8" fill="hold" grpId="0" nodeType="afterEffect">
                                  <p:stCondLst>
                                    <p:cond delay="0"/>
                                  </p:stCondLst>
                                  <p:childTnLst>
                                    <p:set>
                                      <p:cBhvr>
                                        <p:cTn id="17" dur="1" fill="hold">
                                          <p:stCondLst>
                                            <p:cond delay="0"/>
                                          </p:stCondLst>
                                        </p:cTn>
                                        <p:tgtEl>
                                          <p:spTgt spid="251914"/>
                                        </p:tgtEl>
                                        <p:attrNameLst>
                                          <p:attrName>style.visibility</p:attrName>
                                        </p:attrNameLst>
                                      </p:cBhvr>
                                      <p:to>
                                        <p:strVal val="visible"/>
                                      </p:to>
                                    </p:set>
                                    <p:anim calcmode="lin" valueType="num">
                                      <p:cBhvr additive="base">
                                        <p:cTn id="18" dur="500" fill="hold"/>
                                        <p:tgtEl>
                                          <p:spTgt spid="251914"/>
                                        </p:tgtEl>
                                        <p:attrNameLst>
                                          <p:attrName>ppt_x</p:attrName>
                                        </p:attrNameLst>
                                      </p:cBhvr>
                                      <p:tavLst>
                                        <p:tav tm="0">
                                          <p:val>
                                            <p:strVal val="0-#ppt_w/2"/>
                                          </p:val>
                                        </p:tav>
                                        <p:tav tm="100000">
                                          <p:val>
                                            <p:strVal val="#ppt_x"/>
                                          </p:val>
                                        </p:tav>
                                      </p:tavLst>
                                    </p:anim>
                                    <p:anim calcmode="lin" valueType="num">
                                      <p:cBhvr additive="base">
                                        <p:cTn id="19" dur="500" fill="hold"/>
                                        <p:tgtEl>
                                          <p:spTgt spid="2519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1911" grpId="0"/>
      <p:bldP spid="251914" grpId="0" animBg="1"/>
      <p:bldP spid="6"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49154" name="Text Box 2"/>
          <p:cNvSpPr txBox="1"/>
          <p:nvPr/>
        </p:nvSpPr>
        <p:spPr>
          <a:xfrm>
            <a:off x="250825" y="620713"/>
            <a:ext cx="5230813"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3600" b="1" dirty="0">
                <a:solidFill>
                  <a:schemeClr val="accent1"/>
                </a:solidFill>
                <a:latin typeface="黑体" panose="02010609060101010101" pitchFamily="2" charset="-122"/>
                <a:ea typeface="黑体" panose="02010609060101010101" pitchFamily="2" charset="-122"/>
              </a:rPr>
              <a:t>四、单细胞（孢子）分离</a:t>
            </a:r>
            <a:endParaRPr lang="zh-CN" altLang="en-US" sz="2400" b="1" dirty="0">
              <a:latin typeface="黑体" panose="02010609060101010101" pitchFamily="2" charset="-122"/>
              <a:ea typeface="黑体" panose="02010609060101010101" pitchFamily="2" charset="-122"/>
            </a:endParaRPr>
          </a:p>
        </p:txBody>
      </p:sp>
      <p:sp>
        <p:nvSpPr>
          <p:cNvPr id="49155" name="Text Box 3"/>
          <p:cNvSpPr txBox="1"/>
          <p:nvPr/>
        </p:nvSpPr>
        <p:spPr>
          <a:xfrm>
            <a:off x="1203325" y="1949450"/>
            <a:ext cx="7148513"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Font typeface="Marlett" pitchFamily="2" charset="2"/>
              <a:buChar char="t"/>
            </a:pPr>
            <a:r>
              <a:rPr lang="zh-CN" altLang="en-US" sz="2800" b="1" dirty="0">
                <a:latin typeface="黑体" panose="02010609060101010101" pitchFamily="2" charset="-122"/>
                <a:ea typeface="黑体" panose="02010609060101010101" pitchFamily="2" charset="-122"/>
              </a:rPr>
              <a:t> 一般采用显微操作仪，在显微镜下进行；</a:t>
            </a:r>
            <a:endParaRPr lang="zh-CN" altLang="en-US" sz="2400" b="1" dirty="0">
              <a:latin typeface="黑体" panose="02010609060101010101" pitchFamily="2" charset="-122"/>
              <a:ea typeface="黑体" panose="02010609060101010101" pitchFamily="2" charset="-122"/>
            </a:endParaRPr>
          </a:p>
        </p:txBody>
      </p:sp>
      <p:sp>
        <p:nvSpPr>
          <p:cNvPr id="49156" name="Text Box 4"/>
          <p:cNvSpPr txBox="1"/>
          <p:nvPr/>
        </p:nvSpPr>
        <p:spPr>
          <a:xfrm>
            <a:off x="1219200" y="3254375"/>
            <a:ext cx="6970713"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Font typeface="Marlett" pitchFamily="2" charset="2"/>
              <a:buChar char="t"/>
            </a:pPr>
            <a:r>
              <a:rPr lang="zh-CN" altLang="en-US" sz="2800" b="1" dirty="0">
                <a:latin typeface="黑体" panose="02010609060101010101" pitchFamily="2" charset="-122"/>
                <a:ea typeface="黑体" panose="02010609060101010101" pitchFamily="2" charset="-122"/>
              </a:rPr>
              <a:t>  操作难度与细胞或个体的大小成反比；</a:t>
            </a:r>
            <a:endParaRPr lang="zh-CN" altLang="en-US" sz="2400" b="1" dirty="0">
              <a:latin typeface="黑体" panose="02010609060101010101" pitchFamily="2" charset="-122"/>
              <a:ea typeface="黑体" panose="02010609060101010101" pitchFamily="2" charset="-122"/>
            </a:endParaRPr>
          </a:p>
        </p:txBody>
      </p:sp>
      <p:sp>
        <p:nvSpPr>
          <p:cNvPr id="253957" name="Text Box 5"/>
          <p:cNvSpPr txBox="1"/>
          <p:nvPr/>
        </p:nvSpPr>
        <p:spPr>
          <a:xfrm>
            <a:off x="6135688" y="288925"/>
            <a:ext cx="1449387" cy="523875"/>
          </a:xfrm>
          <a:prstGeom prst="rect">
            <a:avLst/>
          </a:prstGeom>
          <a:solidFill>
            <a:schemeClr val="bg2"/>
          </a:solidFill>
          <a:ln w="2857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latin typeface="黑体" panose="02010609060101010101" pitchFamily="2" charset="-122"/>
                <a:ea typeface="黑体" panose="02010609060101010101" pitchFamily="2" charset="-122"/>
              </a:rPr>
              <a:t>参见</a:t>
            </a:r>
            <a:r>
              <a:rPr lang="en-US" altLang="zh-CN" sz="2800" b="1" dirty="0">
                <a:latin typeface="黑体" panose="02010609060101010101" pitchFamily="2" charset="-122"/>
                <a:ea typeface="黑体" panose="02010609060101010101" pitchFamily="2" charset="-122"/>
              </a:rPr>
              <a:t>P18</a:t>
            </a:r>
            <a:endParaRPr lang="en-US" altLang="zh-CN" sz="2800" b="1" dirty="0">
              <a:latin typeface="黑体" panose="02010609060101010101" pitchFamily="2" charset="-122"/>
              <a:ea typeface="黑体" panose="02010609060101010101" pitchFamily="2" charset="-122"/>
            </a:endParaRPr>
          </a:p>
        </p:txBody>
      </p:sp>
      <p:sp>
        <p:nvSpPr>
          <p:cNvPr id="49158" name="Text Box 6"/>
          <p:cNvSpPr txBox="1"/>
          <p:nvPr/>
        </p:nvSpPr>
        <p:spPr>
          <a:xfrm>
            <a:off x="900113" y="4292600"/>
            <a:ext cx="7546975" cy="1635125"/>
          </a:xfrm>
          <a:prstGeom prst="rect">
            <a:avLst/>
          </a:prstGeom>
          <a:solidFill>
            <a:schemeClr val="bg2"/>
          </a:solidFill>
          <a:ln w="952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lnSpc>
                <a:spcPct val="140000"/>
              </a:lnSpc>
              <a:spcBef>
                <a:spcPct val="0"/>
              </a:spcBef>
              <a:buNone/>
            </a:pPr>
            <a:r>
              <a:rPr lang="zh-CN" altLang="en-US" sz="2400" b="1" dirty="0">
                <a:solidFill>
                  <a:schemeClr val="folHlink"/>
                </a:solidFill>
                <a:latin typeface="黑体" panose="02010609060101010101" pitchFamily="2" charset="-122"/>
                <a:ea typeface="黑体" panose="02010609060101010101" pitchFamily="2" charset="-122"/>
              </a:rPr>
              <a:t>通过</a:t>
            </a:r>
            <a:r>
              <a:rPr lang="zh-CN" altLang="en-US" sz="2400" b="1" dirty="0">
                <a:solidFill>
                  <a:srgbClr val="00FFFF"/>
                </a:solidFill>
                <a:latin typeface="黑体" panose="02010609060101010101" pitchFamily="2" charset="-122"/>
                <a:ea typeface="黑体" panose="02010609060101010101" pitchFamily="2" charset="-122"/>
              </a:rPr>
              <a:t>机械</a:t>
            </a:r>
            <a:r>
              <a:rPr lang="zh-CN" altLang="en-US" sz="2400" b="1" dirty="0">
                <a:solidFill>
                  <a:schemeClr val="folHlink"/>
                </a:solidFill>
                <a:latin typeface="黑体" panose="02010609060101010101" pitchFamily="2" charset="-122"/>
                <a:ea typeface="黑体" panose="02010609060101010101" pitchFamily="2" charset="-122"/>
              </a:rPr>
              <a:t>、</a:t>
            </a:r>
            <a:r>
              <a:rPr lang="zh-CN" altLang="en-US" sz="2400" b="1" dirty="0">
                <a:solidFill>
                  <a:srgbClr val="00FFFF"/>
                </a:solidFill>
                <a:latin typeface="黑体" panose="02010609060101010101" pitchFamily="2" charset="-122"/>
                <a:ea typeface="黑体" panose="02010609060101010101" pitchFamily="2" charset="-122"/>
              </a:rPr>
              <a:t>空气</a:t>
            </a:r>
            <a:r>
              <a:rPr lang="zh-CN" altLang="en-US" sz="2400" b="1" dirty="0">
                <a:solidFill>
                  <a:schemeClr val="folHlink"/>
                </a:solidFill>
                <a:latin typeface="黑体" panose="02010609060101010101" pitchFamily="2" charset="-122"/>
                <a:ea typeface="黑体" panose="02010609060101010101" pitchFamily="2" charset="-122"/>
              </a:rPr>
              <a:t>或</a:t>
            </a:r>
            <a:r>
              <a:rPr lang="zh-CN" altLang="en-US" sz="2400" b="1" dirty="0">
                <a:solidFill>
                  <a:srgbClr val="00FFFF"/>
                </a:solidFill>
                <a:latin typeface="黑体" panose="02010609060101010101" pitchFamily="2" charset="-122"/>
                <a:ea typeface="黑体" panose="02010609060101010101" pitchFamily="2" charset="-122"/>
              </a:rPr>
              <a:t>油压</a:t>
            </a:r>
            <a:r>
              <a:rPr lang="zh-CN" altLang="en-US" sz="2400" b="1" dirty="0">
                <a:solidFill>
                  <a:schemeClr val="folHlink"/>
                </a:solidFill>
                <a:latin typeface="黑体" panose="02010609060101010101" pitchFamily="2" charset="-122"/>
                <a:ea typeface="黑体" panose="02010609060101010101" pitchFamily="2" charset="-122"/>
              </a:rPr>
              <a:t>传动装置来减小手的动作幅度，</a:t>
            </a:r>
            <a:endParaRPr lang="zh-CN" altLang="en-US" sz="2400" b="1" dirty="0">
              <a:solidFill>
                <a:schemeClr val="folHlink"/>
              </a:solidFill>
              <a:latin typeface="黑体" panose="02010609060101010101" pitchFamily="2" charset="-122"/>
              <a:ea typeface="黑体" panose="02010609060101010101" pitchFamily="2" charset="-122"/>
            </a:endParaRPr>
          </a:p>
          <a:p>
            <a:pPr marL="0" lvl="0" indent="0" algn="ctr" eaLnBrk="1" hangingPunct="1">
              <a:lnSpc>
                <a:spcPct val="140000"/>
              </a:lnSpc>
              <a:spcBef>
                <a:spcPct val="0"/>
              </a:spcBef>
              <a:buNone/>
            </a:pPr>
            <a:r>
              <a:rPr lang="zh-CN" altLang="en-US" sz="2400" b="1" dirty="0">
                <a:solidFill>
                  <a:schemeClr val="folHlink"/>
                </a:solidFill>
                <a:latin typeface="黑体" panose="02010609060101010101" pitchFamily="2" charset="-122"/>
                <a:ea typeface="黑体" panose="02010609060101010101" pitchFamily="2" charset="-122"/>
              </a:rPr>
              <a:t>在显微镜下用</a:t>
            </a:r>
            <a:r>
              <a:rPr lang="zh-CN" altLang="en-US" sz="2400" b="1" dirty="0">
                <a:solidFill>
                  <a:srgbClr val="00FFFF"/>
                </a:solidFill>
                <a:latin typeface="黑体" panose="02010609060101010101" pitchFamily="2" charset="-122"/>
                <a:ea typeface="黑体" panose="02010609060101010101" pitchFamily="2" charset="-122"/>
              </a:rPr>
              <a:t>毛细管</a:t>
            </a:r>
            <a:r>
              <a:rPr lang="zh-CN" altLang="en-US" sz="2400" b="1" dirty="0">
                <a:solidFill>
                  <a:schemeClr val="folHlink"/>
                </a:solidFill>
                <a:latin typeface="黑体" panose="02010609060101010101" pitchFamily="2" charset="-122"/>
                <a:ea typeface="黑体" panose="02010609060101010101" pitchFamily="2" charset="-122"/>
              </a:rPr>
              <a:t>或显微</a:t>
            </a:r>
            <a:r>
              <a:rPr lang="zh-CN" altLang="en-US" sz="2400" b="1" dirty="0">
                <a:solidFill>
                  <a:srgbClr val="00FFFF"/>
                </a:solidFill>
                <a:latin typeface="黑体" panose="02010609060101010101" pitchFamily="2" charset="-122"/>
                <a:ea typeface="黑体" panose="02010609060101010101" pitchFamily="2" charset="-122"/>
              </a:rPr>
              <a:t>针</a:t>
            </a:r>
            <a:r>
              <a:rPr lang="zh-CN" altLang="en-US" sz="2400" b="1" dirty="0">
                <a:solidFill>
                  <a:schemeClr val="folHlink"/>
                </a:solidFill>
                <a:latin typeface="黑体" panose="02010609060101010101" pitchFamily="2" charset="-122"/>
                <a:ea typeface="黑体" panose="02010609060101010101" pitchFamily="2" charset="-122"/>
              </a:rPr>
              <a:t>、</a:t>
            </a:r>
            <a:r>
              <a:rPr lang="zh-CN" altLang="en-US" sz="2400" b="1" dirty="0">
                <a:solidFill>
                  <a:srgbClr val="00FFFF"/>
                </a:solidFill>
                <a:latin typeface="黑体" panose="02010609060101010101" pitchFamily="2" charset="-122"/>
                <a:ea typeface="黑体" panose="02010609060101010101" pitchFamily="2" charset="-122"/>
              </a:rPr>
              <a:t>钩</a:t>
            </a:r>
            <a:r>
              <a:rPr lang="zh-CN" altLang="en-US" sz="2400" b="1" dirty="0">
                <a:solidFill>
                  <a:schemeClr val="folHlink"/>
                </a:solidFill>
                <a:latin typeface="黑体" panose="02010609060101010101" pitchFamily="2" charset="-122"/>
                <a:ea typeface="黑体" panose="02010609060101010101" pitchFamily="2" charset="-122"/>
              </a:rPr>
              <a:t>、</a:t>
            </a:r>
            <a:r>
              <a:rPr lang="zh-CN" altLang="en-US" sz="2400" b="1" dirty="0">
                <a:solidFill>
                  <a:srgbClr val="00FFFF"/>
                </a:solidFill>
                <a:latin typeface="黑体" panose="02010609060101010101" pitchFamily="2" charset="-122"/>
                <a:ea typeface="黑体" panose="02010609060101010101" pitchFamily="2" charset="-122"/>
              </a:rPr>
              <a:t>环</a:t>
            </a:r>
            <a:r>
              <a:rPr lang="zh-CN" altLang="en-US" sz="2400" b="1" dirty="0">
                <a:solidFill>
                  <a:schemeClr val="folHlink"/>
                </a:solidFill>
                <a:latin typeface="黑体" panose="02010609060101010101" pitchFamily="2" charset="-122"/>
                <a:ea typeface="黑体" panose="02010609060101010101" pitchFamily="2" charset="-122"/>
              </a:rPr>
              <a:t>等挑取单个</a:t>
            </a:r>
            <a:endParaRPr lang="zh-CN" altLang="en-US" sz="2400" b="1" dirty="0">
              <a:solidFill>
                <a:schemeClr val="folHlink"/>
              </a:solidFill>
              <a:latin typeface="黑体" panose="02010609060101010101" pitchFamily="2" charset="-122"/>
              <a:ea typeface="黑体" panose="02010609060101010101" pitchFamily="2" charset="-122"/>
            </a:endParaRPr>
          </a:p>
          <a:p>
            <a:pPr marL="0" lvl="0" indent="0" algn="ctr" eaLnBrk="1" hangingPunct="1">
              <a:lnSpc>
                <a:spcPct val="140000"/>
              </a:lnSpc>
              <a:spcBef>
                <a:spcPct val="0"/>
              </a:spcBef>
              <a:buNone/>
            </a:pPr>
            <a:r>
              <a:rPr lang="zh-CN" altLang="en-US" sz="2400" b="1" dirty="0">
                <a:solidFill>
                  <a:schemeClr val="folHlink"/>
                </a:solidFill>
                <a:latin typeface="黑体" panose="02010609060101010101" pitchFamily="2" charset="-122"/>
                <a:ea typeface="黑体" panose="02010609060101010101" pitchFamily="2" charset="-122"/>
              </a:rPr>
              <a:t>微生物细胞或孢子以获得纯培养。</a:t>
            </a:r>
            <a:endParaRPr lang="zh-CN" altLang="en-US" sz="2400" b="1" dirty="0">
              <a:solidFill>
                <a:schemeClr val="folHlink"/>
              </a:solidFill>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253957"/>
                                        </p:tgtEl>
                                        <p:attrNameLst>
                                          <p:attrName>style.visibility</p:attrName>
                                        </p:attrNameLst>
                                      </p:cBhvr>
                                      <p:to>
                                        <p:strVal val="visible"/>
                                      </p:to>
                                    </p:set>
                                    <p:anim calcmode="lin" valueType="num">
                                      <p:cBhvr additive="base">
                                        <p:cTn id="7" dur="500" fill="hold"/>
                                        <p:tgtEl>
                                          <p:spTgt spid="253957"/>
                                        </p:tgtEl>
                                        <p:attrNameLst>
                                          <p:attrName>ppt_x</p:attrName>
                                        </p:attrNameLst>
                                      </p:cBhvr>
                                      <p:tavLst>
                                        <p:tav tm="0">
                                          <p:val>
                                            <p:strVal val="0-#ppt_w/2"/>
                                          </p:val>
                                        </p:tav>
                                        <p:tav tm="100000">
                                          <p:val>
                                            <p:strVal val="#ppt_x"/>
                                          </p:val>
                                        </p:tav>
                                      </p:tavLst>
                                    </p:anim>
                                    <p:anim calcmode="lin" valueType="num">
                                      <p:cBhvr additive="base">
                                        <p:cTn id="8" dur="500" fill="hold"/>
                                        <p:tgtEl>
                                          <p:spTgt spid="253957"/>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395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1202" name="Picture 2"/>
          <p:cNvPicPr>
            <a:picLocks noChangeAspect="1"/>
          </p:cNvPicPr>
          <p:nvPr/>
        </p:nvPicPr>
        <p:blipFill>
          <a:blip r:embed="rId1"/>
          <a:stretch>
            <a:fillRect/>
          </a:stretch>
        </p:blipFill>
        <p:spPr>
          <a:xfrm>
            <a:off x="-252412" y="-892175"/>
            <a:ext cx="12192000" cy="9144000"/>
          </a:xfrm>
          <a:prstGeom prst="rect">
            <a:avLst/>
          </a:prstGeom>
          <a:noFill/>
          <a:ln w="9525">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3250" name="Picture 2"/>
          <p:cNvPicPr>
            <a:picLocks noChangeAspect="1"/>
          </p:cNvPicPr>
          <p:nvPr/>
        </p:nvPicPr>
        <p:blipFill>
          <a:blip r:embed="rId1"/>
          <a:stretch>
            <a:fillRect/>
          </a:stretch>
        </p:blipFill>
        <p:spPr>
          <a:xfrm>
            <a:off x="0" y="0"/>
            <a:ext cx="9215438" cy="12285663"/>
          </a:xfrm>
          <a:prstGeom prst="rect">
            <a:avLst/>
          </a:prstGeom>
          <a:noFill/>
          <a:ln w="9525">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55298" name="Picture 2"/>
          <p:cNvPicPr>
            <a:picLocks noChangeAspect="1"/>
          </p:cNvPicPr>
          <p:nvPr/>
        </p:nvPicPr>
        <p:blipFill>
          <a:blip r:embed="rId1"/>
          <a:stretch>
            <a:fillRect/>
          </a:stretch>
        </p:blipFill>
        <p:spPr>
          <a:xfrm>
            <a:off x="1835150" y="-242887"/>
            <a:ext cx="6015038" cy="8020050"/>
          </a:xfrm>
          <a:prstGeom prst="rect">
            <a:avLst/>
          </a:prstGeom>
          <a:noFill/>
          <a:ln w="9525">
            <a:noFill/>
          </a:ln>
        </p:spPr>
      </p:pic>
      <p:sp>
        <p:nvSpPr>
          <p:cNvPr id="2" name="上箭头 1"/>
          <p:cNvSpPr/>
          <p:nvPr/>
        </p:nvSpPr>
        <p:spPr>
          <a:xfrm>
            <a:off x="4500563" y="1484313"/>
            <a:ext cx="215900" cy="288925"/>
          </a:xfrm>
          <a:prstGeom prst="upArrow">
            <a:avLst>
              <a:gd name="adj1" fmla="val 50000"/>
              <a:gd name="adj2" fmla="val 50183"/>
            </a:avLst>
          </a:prstGeom>
          <a:solidFill>
            <a:srgbClr val="00FF00"/>
          </a:solid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389124" name="Text Box 4"/>
          <p:cNvSpPr txBox="1"/>
          <p:nvPr/>
        </p:nvSpPr>
        <p:spPr>
          <a:xfrm>
            <a:off x="684213" y="3500438"/>
            <a:ext cx="7940675" cy="17589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nSpc>
                <a:spcPct val="130000"/>
              </a:lnSpc>
              <a:spcBef>
                <a:spcPct val="0"/>
              </a:spcBef>
              <a:buNone/>
            </a:pPr>
            <a:r>
              <a:rPr lang="zh-CN" altLang="en-US" sz="2800" b="1" dirty="0">
                <a:solidFill>
                  <a:schemeClr val="tx2"/>
                </a:solidFill>
                <a:latin typeface="黑体" panose="02010609060101010101" pitchFamily="2" charset="-122"/>
                <a:ea typeface="黑体" panose="02010609060101010101" pitchFamily="2" charset="-122"/>
              </a:rPr>
              <a:t>    利用刚才介绍的技术，我们是否有可能获得某一个生态环境</a:t>
            </a:r>
            <a:r>
              <a:rPr lang="zh-CN" altLang="en-US" sz="2800" b="1" dirty="0">
                <a:solidFill>
                  <a:schemeClr val="accent1"/>
                </a:solidFill>
                <a:latin typeface="黑体" panose="02010609060101010101" pitchFamily="2" charset="-122"/>
                <a:ea typeface="黑体" panose="02010609060101010101" pitchFamily="2" charset="-122"/>
              </a:rPr>
              <a:t>（例如</a:t>
            </a:r>
            <a:r>
              <a:rPr lang="en-US" altLang="zh-CN" sz="2800" b="1" dirty="0">
                <a:solidFill>
                  <a:schemeClr val="accent1"/>
                </a:solidFill>
                <a:latin typeface="黑体" panose="02010609060101010101" pitchFamily="2" charset="-122"/>
                <a:ea typeface="黑体" panose="02010609060101010101" pitchFamily="2" charset="-122"/>
              </a:rPr>
              <a:t>1</a:t>
            </a:r>
            <a:r>
              <a:rPr lang="zh-CN" altLang="en-US" sz="2800" b="1" dirty="0">
                <a:solidFill>
                  <a:schemeClr val="accent1"/>
                </a:solidFill>
                <a:latin typeface="黑体" panose="02010609060101010101" pitchFamily="2" charset="-122"/>
                <a:ea typeface="黑体" panose="02010609060101010101" pitchFamily="2" charset="-122"/>
              </a:rPr>
              <a:t>克土壤）</a:t>
            </a:r>
            <a:r>
              <a:rPr lang="zh-CN" altLang="en-US" sz="2800" b="1" dirty="0">
                <a:solidFill>
                  <a:schemeClr val="tx2"/>
                </a:solidFill>
                <a:latin typeface="黑体" panose="02010609060101010101" pitchFamily="2" charset="-122"/>
                <a:ea typeface="黑体" panose="02010609060101010101" pitchFamily="2" charset="-122"/>
              </a:rPr>
              <a:t>中所有种类细菌的纯培养？</a:t>
            </a:r>
            <a:endParaRPr lang="zh-CN" altLang="en-US" sz="2800" b="1" dirty="0">
              <a:solidFill>
                <a:schemeClr val="tx2"/>
              </a:solidFill>
              <a:latin typeface="黑体" panose="02010609060101010101" pitchFamily="2" charset="-122"/>
              <a:ea typeface="黑体" panose="02010609060101010101" pitchFamily="2" charset="-122"/>
            </a:endParaRPr>
          </a:p>
        </p:txBody>
      </p:sp>
      <p:sp>
        <p:nvSpPr>
          <p:cNvPr id="57347" name="Text Box 7"/>
          <p:cNvSpPr txBox="1"/>
          <p:nvPr/>
        </p:nvSpPr>
        <p:spPr>
          <a:xfrm>
            <a:off x="863600" y="1628775"/>
            <a:ext cx="8280400" cy="12446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nSpc>
                <a:spcPct val="135000"/>
              </a:lnSpc>
              <a:spcBef>
                <a:spcPct val="0"/>
              </a:spcBef>
              <a:buFont typeface="Wingdings" panose="05000000000000000000" pitchFamily="2" charset="2"/>
              <a:buChar char="Ø"/>
            </a:pPr>
            <a:r>
              <a:rPr lang="zh-CN" altLang="en-US" sz="2800" b="1" dirty="0">
                <a:ea typeface="黑体" panose="02010609060101010101" pitchFamily="2" charset="-122"/>
              </a:rPr>
              <a:t> 同一生态环境中混杂存在着不同种类的细菌；   </a:t>
            </a:r>
            <a:endParaRPr lang="zh-CN" altLang="en-US" sz="2800" b="1" dirty="0">
              <a:ea typeface="黑体" panose="02010609060101010101" pitchFamily="2" charset="-122"/>
            </a:endParaRPr>
          </a:p>
          <a:p>
            <a:pPr marL="0" lvl="0" indent="0">
              <a:lnSpc>
                <a:spcPct val="135000"/>
              </a:lnSpc>
              <a:spcBef>
                <a:spcPct val="0"/>
              </a:spcBef>
              <a:buFont typeface="Wingdings" panose="05000000000000000000" pitchFamily="2" charset="2"/>
              <a:buChar char="Ø"/>
            </a:pPr>
            <a:r>
              <a:rPr lang="zh-CN" altLang="en-US" sz="2800" b="1" dirty="0">
                <a:ea typeface="黑体" panose="02010609060101010101" pitchFamily="2" charset="-122"/>
              </a:rPr>
              <a:t> 不同细菌在数量存在差异；</a:t>
            </a:r>
            <a:endParaRPr lang="zh-CN" altLang="en-US" sz="2800" b="1" dirty="0">
              <a:ea typeface="黑体" panose="02010609060101010101" pitchFamily="2" charset="-122"/>
            </a:endParaRPr>
          </a:p>
        </p:txBody>
      </p:sp>
      <p:sp>
        <p:nvSpPr>
          <p:cNvPr id="57348" name="Rectangle 8"/>
          <p:cNvSpPr/>
          <p:nvPr/>
        </p:nvSpPr>
        <p:spPr>
          <a:xfrm>
            <a:off x="395288" y="496888"/>
            <a:ext cx="6332537" cy="608012"/>
          </a:xfrm>
          <a:prstGeom prst="rect">
            <a:avLst/>
          </a:prstGeom>
          <a:noFill/>
          <a:ln w="2857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b="1" dirty="0">
                <a:solidFill>
                  <a:schemeClr val="accent1"/>
                </a:solidFill>
                <a:ea typeface="黑体" panose="02010609060101010101" pitchFamily="2" charset="-122"/>
              </a:rPr>
              <a:t>微生物在自然条件下存在的特点：</a:t>
            </a:r>
            <a:endParaRPr lang="zh-CN" altLang="en-US" b="1" dirty="0">
              <a:solidFill>
                <a:schemeClr val="accent1"/>
              </a:solidFill>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89124"/>
                                        </p:tgtEl>
                                        <p:attrNameLst>
                                          <p:attrName>style.visibility</p:attrName>
                                        </p:attrNameLst>
                                      </p:cBhvr>
                                      <p:to>
                                        <p:strVal val="visible"/>
                                      </p:to>
                                    </p:set>
                                    <p:animEffect transition="in" filter="blinds(horizontal)">
                                      <p:cBhvr>
                                        <p:cTn id="7" dur="500"/>
                                        <p:tgtEl>
                                          <p:spTgt spid="3891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124"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8" name="Text Box 2"/>
          <p:cNvSpPr txBox="1"/>
          <p:nvPr/>
        </p:nvSpPr>
        <p:spPr>
          <a:xfrm>
            <a:off x="571500" y="476250"/>
            <a:ext cx="3856038" cy="5794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solidFill>
                  <a:schemeClr val="folHlink"/>
                </a:solidFill>
                <a:ea typeface="黑体" panose="02010609060101010101" pitchFamily="2" charset="-122"/>
              </a:rPr>
              <a:t>微生物的基本特点：</a:t>
            </a:r>
            <a:endParaRPr lang="zh-CN" altLang="en-US" sz="2400" b="1" dirty="0">
              <a:ea typeface="黑体" panose="02010609060101010101" pitchFamily="2" charset="-122"/>
            </a:endParaRPr>
          </a:p>
        </p:txBody>
      </p:sp>
      <p:sp>
        <p:nvSpPr>
          <p:cNvPr id="70663" name="Text Box 7"/>
          <p:cNvSpPr txBox="1"/>
          <p:nvPr/>
        </p:nvSpPr>
        <p:spPr>
          <a:xfrm>
            <a:off x="4038600" y="762000"/>
            <a:ext cx="2012950" cy="11890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7200" dirty="0">
                <a:ea typeface="黑体" panose="02010609060101010101" pitchFamily="2" charset="-122"/>
              </a:rPr>
              <a:t>小！</a:t>
            </a:r>
            <a:endParaRPr lang="zh-CN" altLang="en-US" sz="2800" dirty="0">
              <a:ea typeface="黑体" panose="02010609060101010101" pitchFamily="2" charset="-122"/>
            </a:endParaRPr>
          </a:p>
        </p:txBody>
      </p:sp>
      <p:sp>
        <p:nvSpPr>
          <p:cNvPr id="70664" name="AutoShape 8"/>
          <p:cNvSpPr/>
          <p:nvPr/>
        </p:nvSpPr>
        <p:spPr>
          <a:xfrm>
            <a:off x="4495800" y="2362200"/>
            <a:ext cx="228600" cy="990600"/>
          </a:xfrm>
          <a:prstGeom prst="downArrow">
            <a:avLst>
              <a:gd name="adj1" fmla="val 50000"/>
              <a:gd name="adj2" fmla="val 108333"/>
            </a:avLst>
          </a:prstGeom>
          <a:solidFill>
            <a:srgbClr val="00FF00"/>
          </a:solidFill>
          <a:ln w="952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800" dirty="0"/>
          </a:p>
        </p:txBody>
      </p:sp>
      <p:sp>
        <p:nvSpPr>
          <p:cNvPr id="70665" name="Text Box 9"/>
          <p:cNvSpPr txBox="1"/>
          <p:nvPr/>
        </p:nvSpPr>
        <p:spPr>
          <a:xfrm>
            <a:off x="327025" y="3573463"/>
            <a:ext cx="7558088" cy="4270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Font typeface="Marlett" pitchFamily="2" charset="2"/>
              <a:buChar char="t"/>
            </a:pPr>
            <a:r>
              <a:rPr lang="zh-CN" altLang="en-US" sz="2200" b="1" dirty="0"/>
              <a:t> </a:t>
            </a:r>
            <a:r>
              <a:rPr lang="zh-CN" altLang="en-US" sz="2200" b="1" dirty="0">
                <a:ea typeface="黑体" panose="02010609060101010101" pitchFamily="2" charset="-122"/>
              </a:rPr>
              <a:t>在绝大多数情况下都是利用微生物的群体来研究其属性；</a:t>
            </a:r>
            <a:endParaRPr lang="zh-CN" altLang="en-US" sz="2200" b="1" dirty="0">
              <a:ea typeface="黑体" panose="02010609060101010101" pitchFamily="2" charset="-122"/>
            </a:endParaRPr>
          </a:p>
        </p:txBody>
      </p:sp>
      <p:sp>
        <p:nvSpPr>
          <p:cNvPr id="70666" name="Text Box 10"/>
          <p:cNvSpPr txBox="1"/>
          <p:nvPr/>
        </p:nvSpPr>
        <p:spPr>
          <a:xfrm>
            <a:off x="347663" y="4292600"/>
            <a:ext cx="8401050" cy="4270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Font typeface="Marlett" pitchFamily="2" charset="2"/>
              <a:buChar char="t"/>
            </a:pPr>
            <a:r>
              <a:rPr lang="zh-CN" altLang="en-US" sz="2200" b="1" dirty="0"/>
              <a:t> </a:t>
            </a:r>
            <a:r>
              <a:rPr lang="zh-CN" altLang="en-US" sz="2200" b="1" dirty="0">
                <a:ea typeface="黑体" panose="02010609060101010101" pitchFamily="2" charset="-122"/>
              </a:rPr>
              <a:t>微生物的物种（菌株）一般也是以群体的形式进行繁衍、保存；</a:t>
            </a:r>
            <a:endParaRPr lang="zh-CN" altLang="en-US" sz="2200" b="1" dirty="0">
              <a:ea typeface="黑体" panose="02010609060101010101" pitchFamily="2" charset="-122"/>
            </a:endParaRPr>
          </a:p>
        </p:txBody>
      </p:sp>
      <p:sp>
        <p:nvSpPr>
          <p:cNvPr id="70669" name="AutoShape 13"/>
          <p:cNvSpPr/>
          <p:nvPr/>
        </p:nvSpPr>
        <p:spPr>
          <a:xfrm>
            <a:off x="457200" y="5562600"/>
            <a:ext cx="1600200" cy="533400"/>
          </a:xfrm>
          <a:custGeom>
            <a:avLst/>
            <a:gdLst>
              <a:gd name="txL" fmla="*/ 3375 w 21600"/>
              <a:gd name="txT" fmla="*/ 5400 h 21600"/>
              <a:gd name="txR" fmla="*/ 18900 w 21600"/>
              <a:gd name="txB" fmla="*/ 16200 h 21600"/>
            </a:gdLst>
            <a:ahLst/>
            <a:cxnLst>
              <a:cxn ang="17694720">
                <a:pos x="2147483646" y="0"/>
              </a:cxn>
              <a:cxn ang="11796480">
                <a:pos x="0" y="2147483646"/>
              </a:cxn>
              <a:cxn ang="5898240">
                <a:pos x="2147483646" y="2147483646"/>
              </a:cxn>
              <a:cxn ang="0">
                <a:pos x="2147483646" y="2147483646"/>
              </a:cxn>
            </a:cxnLst>
            <a:rect l="txL" t="txT" r="txR" b="tx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00FF00">
              <a:alpha val="100000"/>
            </a:srgbClr>
          </a:solidFill>
          <a:ln w="9525">
            <a:noFill/>
          </a:ln>
        </p:spPr>
        <p:txBody>
          <a:bodyPr/>
          <a:p>
            <a:endParaRPr lang="zh-CN" altLang="en-US"/>
          </a:p>
        </p:txBody>
      </p:sp>
      <p:sp>
        <p:nvSpPr>
          <p:cNvPr id="70670" name="Text Box 14"/>
          <p:cNvSpPr txBox="1"/>
          <p:nvPr/>
        </p:nvSpPr>
        <p:spPr>
          <a:xfrm>
            <a:off x="2101850" y="5562600"/>
            <a:ext cx="6688138" cy="5492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3000" b="1" dirty="0">
                <a:solidFill>
                  <a:schemeClr val="accent1"/>
                </a:solidFill>
                <a:ea typeface="黑体" panose="02010609060101010101" pitchFamily="2" charset="-122"/>
              </a:rPr>
              <a:t>培养技术在微生物学中具有重要意义！</a:t>
            </a:r>
            <a:endParaRPr lang="zh-CN" altLang="en-US" sz="2800" b="1" dirty="0">
              <a:ea typeface="黑体" panose="02010609060101010101" pitchFamily="2" charset="-122"/>
            </a:endParaRPr>
          </a:p>
        </p:txBody>
      </p:sp>
      <p:sp>
        <p:nvSpPr>
          <p:cNvPr id="70673" name="Text Box 17"/>
          <p:cNvSpPr txBox="1"/>
          <p:nvPr/>
        </p:nvSpPr>
        <p:spPr>
          <a:xfrm>
            <a:off x="7092950" y="433388"/>
            <a:ext cx="1631950" cy="523875"/>
          </a:xfrm>
          <a:prstGeom prst="rect">
            <a:avLst/>
          </a:prstGeom>
          <a:solidFill>
            <a:schemeClr val="bg2"/>
          </a:solidFill>
          <a:ln w="2857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latin typeface="黑体" panose="02010609060101010101" pitchFamily="2" charset="-122"/>
                <a:ea typeface="黑体" panose="02010609060101010101" pitchFamily="2" charset="-122"/>
              </a:rPr>
              <a:t>参见</a:t>
            </a:r>
            <a:r>
              <a:rPr lang="en-US" altLang="zh-CN" sz="2800" b="1" dirty="0">
                <a:latin typeface="黑体" panose="02010609060101010101" pitchFamily="2" charset="-122"/>
                <a:ea typeface="黑体" panose="02010609060101010101" pitchFamily="2" charset="-122"/>
              </a:rPr>
              <a:t>P14</a:t>
            </a:r>
            <a:endParaRPr lang="zh-CN" altLang="en-US" sz="2800" b="1" dirty="0">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0658"/>
                                        </p:tgtEl>
                                        <p:attrNameLst>
                                          <p:attrName>style.visibility</p:attrName>
                                        </p:attrNameLst>
                                      </p:cBhvr>
                                      <p:to>
                                        <p:strVal val="visible"/>
                                      </p:to>
                                    </p:set>
                                    <p:anim calcmode="lin" valueType="num">
                                      <p:cBhvr additive="base">
                                        <p:cTn id="7" dur="500" fill="hold"/>
                                        <p:tgtEl>
                                          <p:spTgt spid="70658"/>
                                        </p:tgtEl>
                                        <p:attrNameLst>
                                          <p:attrName>ppt_x</p:attrName>
                                        </p:attrNameLst>
                                      </p:cBhvr>
                                      <p:tavLst>
                                        <p:tav tm="0">
                                          <p:val>
                                            <p:strVal val="#ppt_x"/>
                                          </p:val>
                                        </p:tav>
                                        <p:tav tm="100000">
                                          <p:val>
                                            <p:strVal val="#ppt_x"/>
                                          </p:val>
                                        </p:tav>
                                      </p:tavLst>
                                    </p:anim>
                                    <p:anim calcmode="lin" valueType="num">
                                      <p:cBhvr additive="base">
                                        <p:cTn id="8" dur="500" fill="hold"/>
                                        <p:tgtEl>
                                          <p:spTgt spid="7065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70663"/>
                                        </p:tgtEl>
                                        <p:attrNameLst>
                                          <p:attrName>style.visibility</p:attrName>
                                        </p:attrNameLst>
                                      </p:cBhvr>
                                      <p:to>
                                        <p:strVal val="visible"/>
                                      </p:to>
                                    </p:set>
                                    <p:anim calcmode="lin" valueType="num">
                                      <p:cBhvr additive="base">
                                        <p:cTn id="13" dur="500" fill="hold"/>
                                        <p:tgtEl>
                                          <p:spTgt spid="70663"/>
                                        </p:tgtEl>
                                        <p:attrNameLst>
                                          <p:attrName>ppt_x</p:attrName>
                                        </p:attrNameLst>
                                      </p:cBhvr>
                                      <p:tavLst>
                                        <p:tav tm="0">
                                          <p:val>
                                            <p:strVal val="0-#ppt_w/2"/>
                                          </p:val>
                                        </p:tav>
                                        <p:tav tm="100000">
                                          <p:val>
                                            <p:strVal val="#ppt_x"/>
                                          </p:val>
                                        </p:tav>
                                      </p:tavLst>
                                    </p:anim>
                                    <p:anim calcmode="lin" valueType="num">
                                      <p:cBhvr additive="base">
                                        <p:cTn id="14" dur="500" fill="hold"/>
                                        <p:tgtEl>
                                          <p:spTgt spid="70663"/>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70664"/>
                                        </p:tgtEl>
                                        <p:attrNameLst>
                                          <p:attrName>style.visibility</p:attrName>
                                        </p:attrNameLst>
                                      </p:cBhvr>
                                      <p:to>
                                        <p:strVal val="visible"/>
                                      </p:to>
                                    </p:set>
                                    <p:anim calcmode="lin" valueType="num">
                                      <p:cBhvr additive="base">
                                        <p:cTn id="19" dur="500" fill="hold"/>
                                        <p:tgtEl>
                                          <p:spTgt spid="70664"/>
                                        </p:tgtEl>
                                        <p:attrNameLst>
                                          <p:attrName>ppt_x</p:attrName>
                                        </p:attrNameLst>
                                      </p:cBhvr>
                                      <p:tavLst>
                                        <p:tav tm="0">
                                          <p:val>
                                            <p:strVal val="#ppt_x"/>
                                          </p:val>
                                        </p:tav>
                                        <p:tav tm="100000">
                                          <p:val>
                                            <p:strVal val="#ppt_x"/>
                                          </p:val>
                                        </p:tav>
                                      </p:tavLst>
                                    </p:anim>
                                    <p:anim calcmode="lin" valueType="num">
                                      <p:cBhvr additive="base">
                                        <p:cTn id="20" dur="500" fill="hold"/>
                                        <p:tgtEl>
                                          <p:spTgt spid="70664"/>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2" presetClass="entr" presetSubtype="8" fill="hold" grpId="0" nodeType="afterEffect">
                                  <p:stCondLst>
                                    <p:cond delay="0"/>
                                  </p:stCondLst>
                                  <p:childTnLst>
                                    <p:set>
                                      <p:cBhvr>
                                        <p:cTn id="23" dur="1" fill="hold">
                                          <p:stCondLst>
                                            <p:cond delay="0"/>
                                          </p:stCondLst>
                                        </p:cTn>
                                        <p:tgtEl>
                                          <p:spTgt spid="70673"/>
                                        </p:tgtEl>
                                        <p:attrNameLst>
                                          <p:attrName>style.visibility</p:attrName>
                                        </p:attrNameLst>
                                      </p:cBhvr>
                                      <p:to>
                                        <p:strVal val="visible"/>
                                      </p:to>
                                    </p:set>
                                    <p:anim calcmode="lin" valueType="num">
                                      <p:cBhvr additive="base">
                                        <p:cTn id="24" dur="500" fill="hold"/>
                                        <p:tgtEl>
                                          <p:spTgt spid="70673"/>
                                        </p:tgtEl>
                                        <p:attrNameLst>
                                          <p:attrName>ppt_x</p:attrName>
                                        </p:attrNameLst>
                                      </p:cBhvr>
                                      <p:tavLst>
                                        <p:tav tm="0">
                                          <p:val>
                                            <p:strVal val="0-#ppt_w/2"/>
                                          </p:val>
                                        </p:tav>
                                        <p:tav tm="100000">
                                          <p:val>
                                            <p:strVal val="#ppt_x"/>
                                          </p:val>
                                        </p:tav>
                                      </p:tavLst>
                                    </p:anim>
                                    <p:anim calcmode="lin" valueType="num">
                                      <p:cBhvr additive="base">
                                        <p:cTn id="25" dur="500" fill="hold"/>
                                        <p:tgtEl>
                                          <p:spTgt spid="70673"/>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12" fill="hold" grpId="0" nodeType="clickEffect">
                                  <p:stCondLst>
                                    <p:cond delay="0"/>
                                  </p:stCondLst>
                                  <p:childTnLst>
                                    <p:set>
                                      <p:cBhvr>
                                        <p:cTn id="29" dur="1" fill="hold">
                                          <p:stCondLst>
                                            <p:cond delay="0"/>
                                          </p:stCondLst>
                                        </p:cTn>
                                        <p:tgtEl>
                                          <p:spTgt spid="70665"/>
                                        </p:tgtEl>
                                        <p:attrNameLst>
                                          <p:attrName>style.visibility</p:attrName>
                                        </p:attrNameLst>
                                      </p:cBhvr>
                                      <p:to>
                                        <p:strVal val="visible"/>
                                      </p:to>
                                    </p:set>
                                    <p:anim calcmode="lin" valueType="num">
                                      <p:cBhvr additive="base">
                                        <p:cTn id="30" dur="500" fill="hold"/>
                                        <p:tgtEl>
                                          <p:spTgt spid="70665"/>
                                        </p:tgtEl>
                                        <p:attrNameLst>
                                          <p:attrName>ppt_x</p:attrName>
                                        </p:attrNameLst>
                                      </p:cBhvr>
                                      <p:tavLst>
                                        <p:tav tm="0">
                                          <p:val>
                                            <p:strVal val="0-#ppt_w/2"/>
                                          </p:val>
                                        </p:tav>
                                        <p:tav tm="100000">
                                          <p:val>
                                            <p:strVal val="#ppt_x"/>
                                          </p:val>
                                        </p:tav>
                                      </p:tavLst>
                                    </p:anim>
                                    <p:anim calcmode="lin" valueType="num">
                                      <p:cBhvr additive="base">
                                        <p:cTn id="31" dur="500" fill="hold"/>
                                        <p:tgtEl>
                                          <p:spTgt spid="70665"/>
                                        </p:tgtEl>
                                        <p:attrNameLst>
                                          <p:attrName>ppt_y</p:attrName>
                                        </p:attrNameLst>
                                      </p:cBhvr>
                                      <p:tavLst>
                                        <p:tav tm="0">
                                          <p:val>
                                            <p:strVal val="1+#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6" fill="hold" grpId="0" nodeType="clickEffect">
                                  <p:stCondLst>
                                    <p:cond delay="0"/>
                                  </p:stCondLst>
                                  <p:childTnLst>
                                    <p:set>
                                      <p:cBhvr>
                                        <p:cTn id="35" dur="1" fill="hold">
                                          <p:stCondLst>
                                            <p:cond delay="0"/>
                                          </p:stCondLst>
                                        </p:cTn>
                                        <p:tgtEl>
                                          <p:spTgt spid="70666"/>
                                        </p:tgtEl>
                                        <p:attrNameLst>
                                          <p:attrName>style.visibility</p:attrName>
                                        </p:attrNameLst>
                                      </p:cBhvr>
                                      <p:to>
                                        <p:strVal val="visible"/>
                                      </p:to>
                                    </p:set>
                                    <p:anim calcmode="lin" valueType="num">
                                      <p:cBhvr additive="base">
                                        <p:cTn id="36" dur="500" fill="hold"/>
                                        <p:tgtEl>
                                          <p:spTgt spid="70666"/>
                                        </p:tgtEl>
                                        <p:attrNameLst>
                                          <p:attrName>ppt_x</p:attrName>
                                        </p:attrNameLst>
                                      </p:cBhvr>
                                      <p:tavLst>
                                        <p:tav tm="0">
                                          <p:val>
                                            <p:strVal val="1+#ppt_w/2"/>
                                          </p:val>
                                        </p:tav>
                                        <p:tav tm="100000">
                                          <p:val>
                                            <p:strVal val="#ppt_x"/>
                                          </p:val>
                                        </p:tav>
                                      </p:tavLst>
                                    </p:anim>
                                    <p:anim calcmode="lin" valueType="num">
                                      <p:cBhvr additive="base">
                                        <p:cTn id="37" dur="500" fill="hold"/>
                                        <p:tgtEl>
                                          <p:spTgt spid="70666"/>
                                        </p:tgtEl>
                                        <p:attrNameLst>
                                          <p:attrName>ppt_y</p:attrName>
                                        </p:attrNameLst>
                                      </p:cBhvr>
                                      <p:tavLst>
                                        <p:tav tm="0">
                                          <p:val>
                                            <p:strVal val="1+#ppt_h/2"/>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2" presetClass="entr" presetSubtype="1" fill="hold" nodeType="clickEffect">
                                  <p:stCondLst>
                                    <p:cond delay="0"/>
                                  </p:stCondLst>
                                  <p:childTnLst>
                                    <p:set>
                                      <p:cBhvr>
                                        <p:cTn id="41" dur="1" fill="hold">
                                          <p:stCondLst>
                                            <p:cond delay="0"/>
                                          </p:stCondLst>
                                        </p:cTn>
                                        <p:tgtEl>
                                          <p:spTgt spid="70669"/>
                                        </p:tgtEl>
                                        <p:attrNameLst>
                                          <p:attrName>style.visibility</p:attrName>
                                        </p:attrNameLst>
                                      </p:cBhvr>
                                      <p:to>
                                        <p:strVal val="visible"/>
                                      </p:to>
                                    </p:set>
                                    <p:anim calcmode="lin" valueType="num">
                                      <p:cBhvr additive="base">
                                        <p:cTn id="42" dur="500" fill="hold"/>
                                        <p:tgtEl>
                                          <p:spTgt spid="70669"/>
                                        </p:tgtEl>
                                        <p:attrNameLst>
                                          <p:attrName>ppt_x</p:attrName>
                                        </p:attrNameLst>
                                      </p:cBhvr>
                                      <p:tavLst>
                                        <p:tav tm="0">
                                          <p:val>
                                            <p:strVal val="#ppt_x"/>
                                          </p:val>
                                        </p:tav>
                                        <p:tav tm="100000">
                                          <p:val>
                                            <p:strVal val="#ppt_x"/>
                                          </p:val>
                                        </p:tav>
                                      </p:tavLst>
                                    </p:anim>
                                    <p:anim calcmode="lin" valueType="num">
                                      <p:cBhvr additive="base">
                                        <p:cTn id="43" dur="500" fill="hold"/>
                                        <p:tgtEl>
                                          <p:spTgt spid="70669"/>
                                        </p:tgtEl>
                                        <p:attrNameLst>
                                          <p:attrName>ppt_y</p:attrName>
                                        </p:attrNameLst>
                                      </p:cBhvr>
                                      <p:tavLst>
                                        <p:tav tm="0">
                                          <p:val>
                                            <p:strVal val="0-#ppt_h/2"/>
                                          </p:val>
                                        </p:tav>
                                        <p:tav tm="100000">
                                          <p:val>
                                            <p:strVal val="#ppt_y"/>
                                          </p:val>
                                        </p:tav>
                                      </p:tavLst>
                                    </p:anim>
                                  </p:childTnLst>
                                </p:cTn>
                              </p:par>
                            </p:childTnLst>
                          </p:cTn>
                        </p:par>
                        <p:par>
                          <p:cTn id="44" fill="hold">
                            <p:stCondLst>
                              <p:cond delay="500"/>
                            </p:stCondLst>
                            <p:childTnLst>
                              <p:par>
                                <p:cTn id="45" presetID="2" presetClass="entr" presetSubtype="9" fill="hold" grpId="0" nodeType="afterEffect">
                                  <p:stCondLst>
                                    <p:cond delay="0"/>
                                  </p:stCondLst>
                                  <p:childTnLst>
                                    <p:set>
                                      <p:cBhvr>
                                        <p:cTn id="46" dur="1" fill="hold">
                                          <p:stCondLst>
                                            <p:cond delay="0"/>
                                          </p:stCondLst>
                                        </p:cTn>
                                        <p:tgtEl>
                                          <p:spTgt spid="70670"/>
                                        </p:tgtEl>
                                        <p:attrNameLst>
                                          <p:attrName>style.visibility</p:attrName>
                                        </p:attrNameLst>
                                      </p:cBhvr>
                                      <p:to>
                                        <p:strVal val="visible"/>
                                      </p:to>
                                    </p:set>
                                    <p:anim calcmode="lin" valueType="num">
                                      <p:cBhvr additive="base">
                                        <p:cTn id="47" dur="500" fill="hold"/>
                                        <p:tgtEl>
                                          <p:spTgt spid="70670"/>
                                        </p:tgtEl>
                                        <p:attrNameLst>
                                          <p:attrName>ppt_x</p:attrName>
                                        </p:attrNameLst>
                                      </p:cBhvr>
                                      <p:tavLst>
                                        <p:tav tm="0">
                                          <p:val>
                                            <p:strVal val="0-#ppt_w/2"/>
                                          </p:val>
                                        </p:tav>
                                        <p:tav tm="100000">
                                          <p:val>
                                            <p:strVal val="#ppt_x"/>
                                          </p:val>
                                        </p:tav>
                                      </p:tavLst>
                                    </p:anim>
                                    <p:anim calcmode="lin" valueType="num">
                                      <p:cBhvr additive="base">
                                        <p:cTn id="48" dur="500" fill="hold"/>
                                        <p:tgtEl>
                                          <p:spTgt spid="7067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0658" grpId="0"/>
      <p:bldP spid="70663" grpId="0"/>
      <p:bldP spid="70664" grpId="0" animBg="1"/>
      <p:bldP spid="70665" grpId="0"/>
      <p:bldP spid="70666" grpId="0"/>
      <p:bldP spid="70670" grpId="0"/>
      <p:bldP spid="70673"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59394" name="文本框 1"/>
          <p:cNvSpPr txBox="1"/>
          <p:nvPr/>
        </p:nvSpPr>
        <p:spPr>
          <a:xfrm>
            <a:off x="827088" y="908050"/>
            <a:ext cx="7561262" cy="52641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800" b="1" dirty="0">
                <a:solidFill>
                  <a:srgbClr val="FFC000"/>
                </a:solidFill>
                <a:latin typeface="黑体" panose="02010609060101010101" pitchFamily="2" charset="-122"/>
                <a:ea typeface="黑体" panose="02010609060101010101" pitchFamily="2" charset="-122"/>
              </a:rPr>
              <a:t>利用梯度稀释涂板的技术，尝试获得某一个生态环境（例如</a:t>
            </a:r>
            <a:r>
              <a:rPr lang="en-US" altLang="zh-CN" sz="2800" b="1" dirty="0">
                <a:solidFill>
                  <a:srgbClr val="FFC000"/>
                </a:solidFill>
                <a:latin typeface="黑体" panose="02010609060101010101" pitchFamily="2" charset="-122"/>
                <a:ea typeface="黑体" panose="02010609060101010101" pitchFamily="2" charset="-122"/>
              </a:rPr>
              <a:t>1</a:t>
            </a:r>
            <a:r>
              <a:rPr lang="zh-CN" altLang="en-US" sz="2800" b="1" dirty="0">
                <a:solidFill>
                  <a:srgbClr val="FFC000"/>
                </a:solidFill>
                <a:latin typeface="黑体" panose="02010609060101010101" pitchFamily="2" charset="-122"/>
                <a:ea typeface="黑体" panose="02010609060101010101" pitchFamily="2" charset="-122"/>
              </a:rPr>
              <a:t>克土壤）中所有种类细菌的纯培养。下列描述中错误的是？</a:t>
            </a:r>
            <a:endParaRPr lang="en-US" altLang="zh-CN" sz="2800" b="1" dirty="0">
              <a:solidFill>
                <a:srgbClr val="FFC000"/>
              </a:solidFill>
              <a:latin typeface="黑体" panose="02010609060101010101" pitchFamily="2" charset="-122"/>
              <a:ea typeface="黑体" panose="02010609060101010101" pitchFamily="2" charset="-122"/>
            </a:endParaRPr>
          </a:p>
          <a:p>
            <a:pPr marL="0" lvl="0" indent="0">
              <a:spcBef>
                <a:spcPct val="0"/>
              </a:spcBef>
              <a:buNone/>
            </a:pPr>
            <a:endParaRPr lang="en-US" altLang="zh-CN" sz="2800" b="1" dirty="0">
              <a:solidFill>
                <a:srgbClr val="FFC000"/>
              </a:solidFill>
              <a:latin typeface="黑体" panose="02010609060101010101" pitchFamily="2" charset="-122"/>
              <a:ea typeface="黑体" panose="02010609060101010101" pitchFamily="2" charset="-122"/>
            </a:endParaRPr>
          </a:p>
          <a:p>
            <a:pPr marL="0" lvl="0" indent="0">
              <a:spcBef>
                <a:spcPct val="0"/>
              </a:spcBef>
              <a:buNone/>
            </a:pPr>
            <a:r>
              <a:rPr lang="en-US" altLang="zh-CN" sz="2800" dirty="0">
                <a:latin typeface="黑体" panose="02010609060101010101" pitchFamily="2" charset="-122"/>
                <a:ea typeface="黑体" panose="02010609060101010101" pitchFamily="2" charset="-122"/>
              </a:rPr>
              <a:t>A.</a:t>
            </a:r>
            <a:r>
              <a:rPr lang="zh-CN" altLang="en-US" sz="2800" b="1" dirty="0">
                <a:latin typeface="黑体" panose="02010609060101010101" pitchFamily="2" charset="-122"/>
                <a:ea typeface="黑体" panose="02010609060101010101" pitchFamily="2" charset="-122"/>
              </a:rPr>
              <a:t>能获得，只要能找到合适的稀释度。</a:t>
            </a:r>
            <a:endParaRPr lang="en-US" altLang="zh-CN" sz="2800" b="1" dirty="0">
              <a:latin typeface="黑体" panose="02010609060101010101" pitchFamily="2" charset="-122"/>
              <a:ea typeface="黑体" panose="02010609060101010101" pitchFamily="2" charset="-122"/>
            </a:endParaRPr>
          </a:p>
          <a:p>
            <a:pPr marL="0" lvl="0" indent="0">
              <a:spcBef>
                <a:spcPct val="0"/>
              </a:spcBef>
              <a:buNone/>
            </a:pPr>
            <a:r>
              <a:rPr lang="en-US" altLang="zh-CN" sz="2800" b="1" dirty="0">
                <a:latin typeface="黑体" panose="02010609060101010101" pitchFamily="2" charset="-122"/>
                <a:ea typeface="黑体" panose="02010609060101010101" pitchFamily="2" charset="-122"/>
              </a:rPr>
              <a:t>B.</a:t>
            </a:r>
            <a:r>
              <a:rPr lang="zh-CN" altLang="en-US" sz="2800" b="1" dirty="0">
                <a:latin typeface="黑体" panose="02010609060101010101" pitchFamily="2" charset="-122"/>
                <a:ea typeface="黑体" panose="02010609060101010101" pitchFamily="2" charset="-122"/>
              </a:rPr>
              <a:t>不能获得，因为在丰度低的微生物合适的稀释度下，丰度高的微生物稀释不够，形成菌苔而完全覆盖。</a:t>
            </a:r>
            <a:endParaRPr lang="en-US" altLang="zh-CN" sz="2800" b="1" dirty="0">
              <a:latin typeface="黑体" panose="02010609060101010101" pitchFamily="2" charset="-122"/>
              <a:ea typeface="黑体" panose="02010609060101010101" pitchFamily="2" charset="-122"/>
            </a:endParaRPr>
          </a:p>
          <a:p>
            <a:pPr marL="0" lvl="0" indent="0">
              <a:spcBef>
                <a:spcPct val="0"/>
              </a:spcBef>
              <a:buNone/>
            </a:pPr>
            <a:r>
              <a:rPr lang="en-US" altLang="zh-CN" sz="2800" b="1" dirty="0">
                <a:latin typeface="黑体" panose="02010609060101010101" pitchFamily="2" charset="-122"/>
                <a:ea typeface="黑体" panose="02010609060101010101" pitchFamily="2" charset="-122"/>
              </a:rPr>
              <a:t>C.</a:t>
            </a:r>
            <a:r>
              <a:rPr lang="zh-CN" altLang="en-US" sz="2800" b="1" dirty="0">
                <a:latin typeface="黑体" panose="02010609060101010101" pitchFamily="2" charset="-122"/>
                <a:ea typeface="黑体" panose="02010609060101010101" pitchFamily="2" charset="-122"/>
              </a:rPr>
              <a:t>能获得，需要增加一些选择条件，让丰度高的微生物不长，让丰度低的微生物生长。</a:t>
            </a:r>
            <a:endParaRPr lang="en-US" altLang="zh-CN" sz="2800" b="1" dirty="0">
              <a:latin typeface="黑体" panose="02010609060101010101" pitchFamily="2" charset="-122"/>
              <a:ea typeface="黑体" panose="02010609060101010101" pitchFamily="2" charset="-122"/>
            </a:endParaRPr>
          </a:p>
          <a:p>
            <a:pPr marL="0" lvl="0" indent="0">
              <a:spcBef>
                <a:spcPct val="0"/>
              </a:spcBef>
              <a:buNone/>
            </a:pPr>
            <a:r>
              <a:rPr lang="en-US" altLang="zh-CN" sz="2800" b="1" dirty="0">
                <a:latin typeface="黑体" panose="02010609060101010101" pitchFamily="2" charset="-122"/>
                <a:ea typeface="黑体" panose="02010609060101010101" pitchFamily="2" charset="-122"/>
              </a:rPr>
              <a:t>D.</a:t>
            </a:r>
            <a:r>
              <a:rPr lang="zh-CN" altLang="en-US" sz="2800" b="1" dirty="0">
                <a:latin typeface="黑体" panose="02010609060101010101" pitchFamily="2" charset="-122"/>
                <a:ea typeface="黑体" panose="02010609060101010101" pitchFamily="2" charset="-122"/>
              </a:rPr>
              <a:t>不能获得，有些微生物不一定在实验室条件下生长。</a:t>
            </a:r>
            <a:endParaRPr lang="zh-CN" altLang="en-US" sz="2800" b="1" dirty="0">
              <a:latin typeface="黑体" panose="02010609060101010101" pitchFamily="2" charset="-122"/>
              <a:ea typeface="黑体" panose="02010609060101010101" pitchFamily="2" charset="-122"/>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0418" name="Text Box 2"/>
          <p:cNvSpPr txBox="1"/>
          <p:nvPr/>
        </p:nvSpPr>
        <p:spPr>
          <a:xfrm>
            <a:off x="107950" y="123825"/>
            <a:ext cx="3854450"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3600" b="1" dirty="0">
                <a:solidFill>
                  <a:schemeClr val="accent1"/>
                </a:solidFill>
                <a:latin typeface="黑体" panose="02010609060101010101" pitchFamily="2" charset="-122"/>
                <a:ea typeface="黑体" panose="02010609060101010101" pitchFamily="2" charset="-122"/>
              </a:rPr>
              <a:t>五、选择培养分离</a:t>
            </a:r>
            <a:endParaRPr lang="zh-CN" altLang="en-US" sz="2400" b="1" dirty="0">
              <a:latin typeface="黑体" panose="02010609060101010101" pitchFamily="2" charset="-122"/>
              <a:ea typeface="黑体" panose="02010609060101010101" pitchFamily="2" charset="-122"/>
            </a:endParaRPr>
          </a:p>
        </p:txBody>
      </p:sp>
      <p:sp>
        <p:nvSpPr>
          <p:cNvPr id="261123" name="Text Box 3"/>
          <p:cNvSpPr txBox="1"/>
          <p:nvPr/>
        </p:nvSpPr>
        <p:spPr>
          <a:xfrm>
            <a:off x="762000" y="1419225"/>
            <a:ext cx="7521575"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Font typeface="Marlett" pitchFamily="2" charset="2"/>
              <a:buChar char="t"/>
            </a:pPr>
            <a:r>
              <a:rPr lang="zh-CN" altLang="en-US" sz="3600" dirty="0">
                <a:latin typeface="黑体" panose="02010609060101010101" pitchFamily="2" charset="-122"/>
                <a:ea typeface="黑体" panose="02010609060101010101" pitchFamily="2" charset="-122"/>
              </a:rPr>
              <a:t>  </a:t>
            </a:r>
            <a:r>
              <a:rPr lang="zh-CN" altLang="en-US" sz="3600" b="1" dirty="0">
                <a:latin typeface="黑体" panose="02010609060101010101" pitchFamily="2" charset="-122"/>
                <a:ea typeface="黑体" panose="02010609060101010101" pitchFamily="2" charset="-122"/>
              </a:rPr>
              <a:t>抑制大多数其它微生物的生长；</a:t>
            </a:r>
            <a:endParaRPr lang="zh-CN" altLang="en-US" sz="2400" b="1" dirty="0">
              <a:latin typeface="黑体" panose="02010609060101010101" pitchFamily="2" charset="-122"/>
              <a:ea typeface="黑体" panose="02010609060101010101" pitchFamily="2" charset="-122"/>
            </a:endParaRPr>
          </a:p>
        </p:txBody>
      </p:sp>
      <p:sp>
        <p:nvSpPr>
          <p:cNvPr id="261124" name="Text Box 4"/>
          <p:cNvSpPr txBox="1"/>
          <p:nvPr/>
        </p:nvSpPr>
        <p:spPr>
          <a:xfrm>
            <a:off x="838200" y="2028825"/>
            <a:ext cx="7062788"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Font typeface="Marlett" pitchFamily="2" charset="2"/>
              <a:buChar char="t"/>
            </a:pPr>
            <a:r>
              <a:rPr lang="zh-CN" altLang="en-US" sz="3600" dirty="0">
                <a:latin typeface="黑体" panose="02010609060101010101" pitchFamily="2" charset="-122"/>
                <a:ea typeface="黑体" panose="02010609060101010101" pitchFamily="2" charset="-122"/>
              </a:rPr>
              <a:t>  </a:t>
            </a:r>
            <a:r>
              <a:rPr lang="zh-CN" altLang="en-US" sz="3600" b="1" dirty="0">
                <a:latin typeface="黑体" panose="02010609060101010101" pitchFamily="2" charset="-122"/>
                <a:ea typeface="黑体" panose="02010609060101010101" pitchFamily="2" charset="-122"/>
              </a:rPr>
              <a:t>使待分离的微生物生长更快；</a:t>
            </a:r>
            <a:endParaRPr lang="zh-CN" altLang="en-US" sz="2400" b="1" dirty="0">
              <a:latin typeface="黑体" panose="02010609060101010101" pitchFamily="2" charset="-122"/>
              <a:ea typeface="黑体" panose="02010609060101010101" pitchFamily="2" charset="-122"/>
            </a:endParaRPr>
          </a:p>
        </p:txBody>
      </p:sp>
      <p:sp>
        <p:nvSpPr>
          <p:cNvPr id="261125" name="AutoShape 5"/>
          <p:cNvSpPr/>
          <p:nvPr/>
        </p:nvSpPr>
        <p:spPr>
          <a:xfrm>
            <a:off x="533400" y="2971800"/>
            <a:ext cx="1447800" cy="457200"/>
          </a:xfrm>
          <a:custGeom>
            <a:avLst/>
            <a:gdLst>
              <a:gd name="txL" fmla="*/ 3375 w 21600"/>
              <a:gd name="txT" fmla="*/ 5400 h 21600"/>
              <a:gd name="txR" fmla="*/ 18900 w 21600"/>
              <a:gd name="txB" fmla="*/ 16200 h 21600"/>
            </a:gdLst>
            <a:ahLst/>
            <a:cxnLst>
              <a:cxn ang="17694720">
                <a:pos x="2147483646" y="0"/>
              </a:cxn>
              <a:cxn ang="11796480">
                <a:pos x="0" y="2147483646"/>
              </a:cxn>
              <a:cxn ang="5898240">
                <a:pos x="2147483646" y="2147483646"/>
              </a:cxn>
              <a:cxn ang="0">
                <a:pos x="2147483646" y="2147483646"/>
              </a:cxn>
            </a:cxnLst>
            <a:rect l="txL" t="txT" r="txR" b="tx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00FF00">
              <a:alpha val="100000"/>
            </a:srgbClr>
          </a:solidFill>
          <a:ln w="9525">
            <a:noFill/>
          </a:ln>
        </p:spPr>
        <p:txBody>
          <a:bodyPr/>
          <a:p>
            <a:endParaRPr lang="zh-CN" altLang="en-US"/>
          </a:p>
        </p:txBody>
      </p:sp>
      <p:sp>
        <p:nvSpPr>
          <p:cNvPr id="261126" name="Text Box 6"/>
          <p:cNvSpPr txBox="1"/>
          <p:nvPr/>
        </p:nvSpPr>
        <p:spPr>
          <a:xfrm>
            <a:off x="2209800" y="2819400"/>
            <a:ext cx="6645275" cy="977900"/>
          </a:xfrm>
          <a:prstGeom prst="rect">
            <a:avLst/>
          </a:prstGeom>
          <a:solidFill>
            <a:schemeClr val="bg2"/>
          </a:solidFill>
          <a:ln w="31750"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latin typeface="黑体" panose="02010609060101010101" pitchFamily="2" charset="-122"/>
                <a:ea typeface="黑体" panose="02010609060101010101" pitchFamily="2" charset="-122"/>
              </a:rPr>
              <a:t>使待分离的微生物在群落中的数量上升，</a:t>
            </a:r>
            <a:endParaRPr lang="zh-CN" altLang="en-US" sz="2800" b="1" dirty="0">
              <a:latin typeface="黑体" panose="02010609060101010101" pitchFamily="2" charset="-122"/>
              <a:ea typeface="黑体" panose="02010609060101010101" pitchFamily="2" charset="-122"/>
            </a:endParaRPr>
          </a:p>
          <a:p>
            <a:pPr marL="0" lvl="0" indent="0" eaLnBrk="1" hangingPunct="1">
              <a:spcBef>
                <a:spcPct val="0"/>
              </a:spcBef>
              <a:buNone/>
            </a:pPr>
            <a:r>
              <a:rPr lang="zh-CN" altLang="en-US" sz="2800" b="1" dirty="0">
                <a:latin typeface="黑体" panose="02010609060101010101" pitchFamily="2" charset="-122"/>
                <a:ea typeface="黑体" panose="02010609060101010101" pitchFamily="2" charset="-122"/>
              </a:rPr>
              <a:t>方便用稀释法对其进行纯化。</a:t>
            </a:r>
            <a:endParaRPr lang="zh-CN" altLang="en-US" sz="2400" b="1" dirty="0">
              <a:latin typeface="黑体" panose="02010609060101010101" pitchFamily="2" charset="-122"/>
              <a:ea typeface="黑体" panose="02010609060101010101" pitchFamily="2" charset="-122"/>
            </a:endParaRPr>
          </a:p>
        </p:txBody>
      </p:sp>
      <p:sp>
        <p:nvSpPr>
          <p:cNvPr id="261127" name="Text Box 7"/>
          <p:cNvSpPr txBox="1"/>
          <p:nvPr/>
        </p:nvSpPr>
        <p:spPr>
          <a:xfrm>
            <a:off x="1143000" y="762000"/>
            <a:ext cx="7685088"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solidFill>
                  <a:schemeClr val="folHlink"/>
                </a:solidFill>
                <a:latin typeface="黑体" panose="02010609060101010101" pitchFamily="2" charset="-122"/>
                <a:ea typeface="黑体" panose="02010609060101010101" pitchFamily="2" charset="-122"/>
              </a:rPr>
              <a:t>微生物群落中数量占少数的微生物的分离纯化：</a:t>
            </a:r>
            <a:endParaRPr lang="zh-CN" altLang="en-US" sz="2800" b="1" dirty="0">
              <a:latin typeface="黑体" panose="02010609060101010101" pitchFamily="2" charset="-122"/>
              <a:ea typeface="黑体" panose="02010609060101010101" pitchFamily="2" charset="-122"/>
            </a:endParaRPr>
          </a:p>
        </p:txBody>
      </p:sp>
      <p:sp>
        <p:nvSpPr>
          <p:cNvPr id="261128" name="Text Box 8"/>
          <p:cNvSpPr txBox="1"/>
          <p:nvPr/>
        </p:nvSpPr>
        <p:spPr>
          <a:xfrm>
            <a:off x="179388" y="4076700"/>
            <a:ext cx="8748712" cy="1198563"/>
          </a:xfrm>
          <a:prstGeom prst="rect">
            <a:avLst/>
          </a:prstGeom>
          <a:solidFill>
            <a:schemeClr val="bg2"/>
          </a:solidFill>
          <a:ln w="9525" cap="flat" cmpd="sng">
            <a:solidFill>
              <a:srgbClr val="80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000" b="1" dirty="0">
                <a:solidFill>
                  <a:schemeClr val="tx2"/>
                </a:solidFill>
                <a:latin typeface="黑体" panose="02010609060101010101" pitchFamily="2" charset="-122"/>
                <a:ea typeface="黑体" panose="02010609060101010101" pitchFamily="2" charset="-122"/>
              </a:rPr>
              <a:t>    没有一种培养基或一种培养条件能够满足自然界中一切微生物生长的要求，在一定程度上所有的培养基都是选择性的。</a:t>
            </a:r>
            <a:endParaRPr lang="zh-CN" altLang="en-US" sz="2000" b="1" dirty="0">
              <a:solidFill>
                <a:schemeClr val="tx2"/>
              </a:solidFill>
              <a:latin typeface="黑体" panose="02010609060101010101" pitchFamily="2" charset="-122"/>
              <a:ea typeface="黑体" panose="02010609060101010101" pitchFamily="2" charset="-122"/>
            </a:endParaRPr>
          </a:p>
          <a:p>
            <a:pPr marL="0" lvl="0" indent="0" eaLnBrk="1" hangingPunct="1">
              <a:spcBef>
                <a:spcPct val="0"/>
              </a:spcBef>
              <a:buNone/>
            </a:pPr>
            <a:r>
              <a:rPr lang="zh-CN" altLang="en-US" b="1" dirty="0">
                <a:solidFill>
                  <a:srgbClr val="0BD206"/>
                </a:solidFill>
                <a:latin typeface="黑体" panose="02010609060101010101" pitchFamily="2" charset="-122"/>
                <a:ea typeface="黑体" panose="02010609060101010101" pitchFamily="2" charset="-122"/>
              </a:rPr>
              <a:t>                         （ </a:t>
            </a:r>
            <a:r>
              <a:rPr lang="en-US" altLang="zh-CN" b="1" dirty="0">
                <a:solidFill>
                  <a:srgbClr val="0BD206"/>
                </a:solidFill>
                <a:latin typeface="黑体" panose="02010609060101010101" pitchFamily="2" charset="-122"/>
                <a:ea typeface="黑体" panose="02010609060101010101" pitchFamily="2" charset="-122"/>
              </a:rPr>
              <a:t>P18 </a:t>
            </a:r>
            <a:r>
              <a:rPr lang="zh-CN" altLang="en-US" b="1" dirty="0">
                <a:solidFill>
                  <a:srgbClr val="0BD206"/>
                </a:solidFill>
                <a:latin typeface="黑体" panose="02010609060101010101" pitchFamily="2" charset="-122"/>
                <a:ea typeface="黑体" panose="02010609060101010101" pitchFamily="2" charset="-122"/>
              </a:rPr>
              <a:t>）</a:t>
            </a:r>
            <a:endParaRPr lang="zh-CN" altLang="en-US" b="1" dirty="0">
              <a:solidFill>
                <a:srgbClr val="0BD206"/>
              </a:solidFill>
              <a:latin typeface="黑体" panose="02010609060101010101" pitchFamily="2" charset="-122"/>
              <a:ea typeface="黑体" panose="02010609060101010101" pitchFamily="2" charset="-122"/>
            </a:endParaRPr>
          </a:p>
        </p:txBody>
      </p:sp>
      <p:sp>
        <p:nvSpPr>
          <p:cNvPr id="261129" name="Text Box 9"/>
          <p:cNvSpPr txBox="1"/>
          <p:nvPr/>
        </p:nvSpPr>
        <p:spPr>
          <a:xfrm>
            <a:off x="838200" y="5162550"/>
            <a:ext cx="8183563" cy="7620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Font typeface="Marlett" pitchFamily="2" charset="2"/>
              <a:buChar char="t"/>
            </a:pPr>
            <a:r>
              <a:rPr lang="zh-CN" altLang="en-US" sz="3600" dirty="0">
                <a:latin typeface="黑体" panose="02010609060101010101" pitchFamily="2" charset="-122"/>
                <a:ea typeface="黑体" panose="02010609060101010101" pitchFamily="2" charset="-122"/>
              </a:rPr>
              <a:t>  </a:t>
            </a:r>
            <a:r>
              <a:rPr lang="zh-CN" altLang="en-US" sz="3600" b="1" dirty="0">
                <a:latin typeface="黑体" panose="02010609060101010101" pitchFamily="2" charset="-122"/>
                <a:ea typeface="黑体" panose="02010609060101010101" pitchFamily="2" charset="-122"/>
              </a:rPr>
              <a:t>使待分离的微生物生长“</a:t>
            </a:r>
            <a:r>
              <a:rPr lang="zh-CN" altLang="en-US" sz="4400" b="1" dirty="0">
                <a:solidFill>
                  <a:schemeClr val="tx2"/>
                </a:solidFill>
                <a:latin typeface="黑体" panose="02010609060101010101" pitchFamily="2" charset="-122"/>
                <a:ea typeface="黑体" panose="02010609060101010101" pitchFamily="2" charset="-122"/>
              </a:rPr>
              <a:t>突出</a:t>
            </a:r>
            <a:r>
              <a:rPr lang="zh-CN" altLang="en-US" sz="3600" b="1" dirty="0">
                <a:latin typeface="黑体" panose="02010609060101010101" pitchFamily="2" charset="-122"/>
                <a:ea typeface="黑体" panose="02010609060101010101" pitchFamily="2" charset="-122"/>
              </a:rPr>
              <a:t>”；</a:t>
            </a:r>
            <a:endParaRPr lang="zh-CN" altLang="en-US" sz="2400" b="1" dirty="0">
              <a:latin typeface="黑体" panose="02010609060101010101" pitchFamily="2" charset="-122"/>
              <a:ea typeface="黑体" panose="02010609060101010101" pitchFamily="2" charset="-122"/>
            </a:endParaRPr>
          </a:p>
        </p:txBody>
      </p:sp>
      <p:sp>
        <p:nvSpPr>
          <p:cNvPr id="261130" name="AutoShape 10"/>
          <p:cNvSpPr/>
          <p:nvPr/>
        </p:nvSpPr>
        <p:spPr>
          <a:xfrm>
            <a:off x="0" y="6096000"/>
            <a:ext cx="1447800" cy="457200"/>
          </a:xfrm>
          <a:custGeom>
            <a:avLst/>
            <a:gdLst>
              <a:gd name="txL" fmla="*/ 3375 w 21600"/>
              <a:gd name="txT" fmla="*/ 5400 h 21600"/>
              <a:gd name="txR" fmla="*/ 18900 w 21600"/>
              <a:gd name="txB" fmla="*/ 16200 h 21600"/>
            </a:gdLst>
            <a:ahLst/>
            <a:cxnLst>
              <a:cxn ang="17694720">
                <a:pos x="2147483646" y="0"/>
              </a:cxn>
              <a:cxn ang="11796480">
                <a:pos x="0" y="2147483646"/>
              </a:cxn>
              <a:cxn ang="5898240">
                <a:pos x="2147483646" y="2147483646"/>
              </a:cxn>
              <a:cxn ang="0">
                <a:pos x="2147483646" y="2147483646"/>
              </a:cxn>
            </a:cxnLst>
            <a:rect l="txL" t="txT" r="txR" b="txB"/>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solidFill>
            <a:srgbClr val="00FF00">
              <a:alpha val="100000"/>
            </a:srgbClr>
          </a:solidFill>
          <a:ln w="9525">
            <a:noFill/>
          </a:ln>
        </p:spPr>
        <p:txBody>
          <a:bodyPr/>
          <a:p>
            <a:endParaRPr lang="zh-CN" altLang="en-US"/>
          </a:p>
        </p:txBody>
      </p:sp>
      <p:sp>
        <p:nvSpPr>
          <p:cNvPr id="261131" name="Text Box 11"/>
          <p:cNvSpPr txBox="1"/>
          <p:nvPr/>
        </p:nvSpPr>
        <p:spPr>
          <a:xfrm>
            <a:off x="1524000" y="6078538"/>
            <a:ext cx="7359650" cy="550862"/>
          </a:xfrm>
          <a:prstGeom prst="rect">
            <a:avLst/>
          </a:prstGeom>
          <a:solidFill>
            <a:schemeClr val="bg2"/>
          </a:solidFill>
          <a:ln w="31750"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latin typeface="黑体" panose="02010609060101010101" pitchFamily="2" charset="-122"/>
                <a:ea typeface="黑体" panose="02010609060101010101" pitchFamily="2" charset="-122"/>
              </a:rPr>
              <a:t>直接挑取待分离的微生物的菌落获得纯培养。</a:t>
            </a:r>
            <a:endParaRPr lang="zh-CN" altLang="en-US" sz="2400" b="1" dirty="0">
              <a:latin typeface="黑体" panose="02010609060101010101" pitchFamily="2" charset="-122"/>
              <a:ea typeface="黑体" panose="02010609060101010101" pitchFamily="2" charset="-122"/>
            </a:endParaRPr>
          </a:p>
        </p:txBody>
      </p:sp>
      <p:sp>
        <p:nvSpPr>
          <p:cNvPr id="261132" name="Text Box 12"/>
          <p:cNvSpPr txBox="1"/>
          <p:nvPr/>
        </p:nvSpPr>
        <p:spPr>
          <a:xfrm>
            <a:off x="7380288" y="144463"/>
            <a:ext cx="1465262" cy="547687"/>
          </a:xfrm>
          <a:prstGeom prst="rect">
            <a:avLst/>
          </a:prstGeom>
          <a:solidFill>
            <a:schemeClr val="bg2"/>
          </a:solidFill>
          <a:ln w="2857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latin typeface="黑体" panose="02010609060101010101" pitchFamily="2" charset="-122"/>
                <a:ea typeface="黑体" panose="02010609060101010101" pitchFamily="2" charset="-122"/>
              </a:rPr>
              <a:t>参见</a:t>
            </a:r>
            <a:r>
              <a:rPr lang="en-US" altLang="zh-CN" sz="2800" b="1" dirty="0">
                <a:latin typeface="黑体" panose="02010609060101010101" pitchFamily="2" charset="-122"/>
                <a:ea typeface="黑体" panose="02010609060101010101" pitchFamily="2" charset="-122"/>
              </a:rPr>
              <a:t>P18</a:t>
            </a:r>
            <a:endParaRPr lang="en-US" altLang="zh-CN" sz="2800" b="1" dirty="0">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61127"/>
                                        </p:tgtEl>
                                        <p:attrNameLst>
                                          <p:attrName>style.visibility</p:attrName>
                                        </p:attrNameLst>
                                      </p:cBhvr>
                                      <p:to>
                                        <p:strVal val="visible"/>
                                      </p:to>
                                    </p:set>
                                    <p:anim calcmode="lin" valueType="num">
                                      <p:cBhvr additive="base">
                                        <p:cTn id="7" dur="500" fill="hold"/>
                                        <p:tgtEl>
                                          <p:spTgt spid="261127"/>
                                        </p:tgtEl>
                                        <p:attrNameLst>
                                          <p:attrName>ppt_x</p:attrName>
                                        </p:attrNameLst>
                                      </p:cBhvr>
                                      <p:tavLst>
                                        <p:tav tm="0">
                                          <p:val>
                                            <p:strVal val="#ppt_x"/>
                                          </p:val>
                                        </p:tav>
                                        <p:tav tm="100000">
                                          <p:val>
                                            <p:strVal val="#ppt_x"/>
                                          </p:val>
                                        </p:tav>
                                      </p:tavLst>
                                    </p:anim>
                                    <p:anim calcmode="lin" valueType="num">
                                      <p:cBhvr additive="base">
                                        <p:cTn id="8" dur="500" fill="hold"/>
                                        <p:tgtEl>
                                          <p:spTgt spid="26112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9" fill="hold" grpId="0" nodeType="clickEffect">
                                  <p:stCondLst>
                                    <p:cond delay="0"/>
                                  </p:stCondLst>
                                  <p:childTnLst>
                                    <p:set>
                                      <p:cBhvr>
                                        <p:cTn id="12" dur="1" fill="hold">
                                          <p:stCondLst>
                                            <p:cond delay="0"/>
                                          </p:stCondLst>
                                        </p:cTn>
                                        <p:tgtEl>
                                          <p:spTgt spid="261123"/>
                                        </p:tgtEl>
                                        <p:attrNameLst>
                                          <p:attrName>style.visibility</p:attrName>
                                        </p:attrNameLst>
                                      </p:cBhvr>
                                      <p:to>
                                        <p:strVal val="visible"/>
                                      </p:to>
                                    </p:set>
                                    <p:anim calcmode="lin" valueType="num">
                                      <p:cBhvr additive="base">
                                        <p:cTn id="13" dur="500" fill="hold"/>
                                        <p:tgtEl>
                                          <p:spTgt spid="261123"/>
                                        </p:tgtEl>
                                        <p:attrNameLst>
                                          <p:attrName>ppt_x</p:attrName>
                                        </p:attrNameLst>
                                      </p:cBhvr>
                                      <p:tavLst>
                                        <p:tav tm="0">
                                          <p:val>
                                            <p:strVal val="0-#ppt_w/2"/>
                                          </p:val>
                                        </p:tav>
                                        <p:tav tm="100000">
                                          <p:val>
                                            <p:strVal val="#ppt_x"/>
                                          </p:val>
                                        </p:tav>
                                      </p:tavLst>
                                    </p:anim>
                                    <p:anim calcmode="lin" valueType="num">
                                      <p:cBhvr additive="base">
                                        <p:cTn id="14" dur="500" fill="hold"/>
                                        <p:tgtEl>
                                          <p:spTgt spid="261123"/>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grpId="0" nodeType="clickEffect">
                                  <p:stCondLst>
                                    <p:cond delay="0"/>
                                  </p:stCondLst>
                                  <p:childTnLst>
                                    <p:set>
                                      <p:cBhvr>
                                        <p:cTn id="18" dur="1" fill="hold">
                                          <p:stCondLst>
                                            <p:cond delay="0"/>
                                          </p:stCondLst>
                                        </p:cTn>
                                        <p:tgtEl>
                                          <p:spTgt spid="261124"/>
                                        </p:tgtEl>
                                        <p:attrNameLst>
                                          <p:attrName>style.visibility</p:attrName>
                                        </p:attrNameLst>
                                      </p:cBhvr>
                                      <p:to>
                                        <p:strVal val="visible"/>
                                      </p:to>
                                    </p:set>
                                    <p:anim calcmode="lin" valueType="num">
                                      <p:cBhvr additive="base">
                                        <p:cTn id="19" dur="500" fill="hold"/>
                                        <p:tgtEl>
                                          <p:spTgt spid="261124"/>
                                        </p:tgtEl>
                                        <p:attrNameLst>
                                          <p:attrName>ppt_x</p:attrName>
                                        </p:attrNameLst>
                                      </p:cBhvr>
                                      <p:tavLst>
                                        <p:tav tm="0">
                                          <p:val>
                                            <p:strVal val="1+#ppt_w/2"/>
                                          </p:val>
                                        </p:tav>
                                        <p:tav tm="100000">
                                          <p:val>
                                            <p:strVal val="#ppt_x"/>
                                          </p:val>
                                        </p:tav>
                                      </p:tavLst>
                                    </p:anim>
                                    <p:anim calcmode="lin" valueType="num">
                                      <p:cBhvr additive="base">
                                        <p:cTn id="20" dur="500" fill="hold"/>
                                        <p:tgtEl>
                                          <p:spTgt spid="261124"/>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 fill="hold" nodeType="clickEffect">
                                  <p:stCondLst>
                                    <p:cond delay="0"/>
                                  </p:stCondLst>
                                  <p:childTnLst>
                                    <p:set>
                                      <p:cBhvr>
                                        <p:cTn id="24" dur="1" fill="hold">
                                          <p:stCondLst>
                                            <p:cond delay="0"/>
                                          </p:stCondLst>
                                        </p:cTn>
                                        <p:tgtEl>
                                          <p:spTgt spid="261125"/>
                                        </p:tgtEl>
                                        <p:attrNameLst>
                                          <p:attrName>style.visibility</p:attrName>
                                        </p:attrNameLst>
                                      </p:cBhvr>
                                      <p:to>
                                        <p:strVal val="visible"/>
                                      </p:to>
                                    </p:set>
                                    <p:anim calcmode="lin" valueType="num">
                                      <p:cBhvr additive="base">
                                        <p:cTn id="25" dur="500" fill="hold"/>
                                        <p:tgtEl>
                                          <p:spTgt spid="261125"/>
                                        </p:tgtEl>
                                        <p:attrNameLst>
                                          <p:attrName>ppt_x</p:attrName>
                                        </p:attrNameLst>
                                      </p:cBhvr>
                                      <p:tavLst>
                                        <p:tav tm="0">
                                          <p:val>
                                            <p:strVal val="#ppt_x"/>
                                          </p:val>
                                        </p:tav>
                                        <p:tav tm="100000">
                                          <p:val>
                                            <p:strVal val="#ppt_x"/>
                                          </p:val>
                                        </p:tav>
                                      </p:tavLst>
                                    </p:anim>
                                    <p:anim calcmode="lin" valueType="num">
                                      <p:cBhvr additive="base">
                                        <p:cTn id="26" dur="500" fill="hold"/>
                                        <p:tgtEl>
                                          <p:spTgt spid="261125"/>
                                        </p:tgtEl>
                                        <p:attrNameLst>
                                          <p:attrName>ppt_y</p:attrName>
                                        </p:attrNameLst>
                                      </p:cBhvr>
                                      <p:tavLst>
                                        <p:tav tm="0">
                                          <p:val>
                                            <p:strVal val="0-#ppt_h/2"/>
                                          </p:val>
                                        </p:tav>
                                        <p:tav tm="100000">
                                          <p:val>
                                            <p:strVal val="#ppt_y"/>
                                          </p:val>
                                        </p:tav>
                                      </p:tavLst>
                                    </p:anim>
                                  </p:childTnLst>
                                </p:cTn>
                              </p:par>
                            </p:childTnLst>
                          </p:cTn>
                        </p:par>
                        <p:par>
                          <p:cTn id="27" fill="hold">
                            <p:stCondLst>
                              <p:cond delay="500"/>
                            </p:stCondLst>
                            <p:childTnLst>
                              <p:par>
                                <p:cTn id="28" presetID="2" presetClass="entr" presetSubtype="8" fill="hold" grpId="0" nodeType="afterEffect">
                                  <p:stCondLst>
                                    <p:cond delay="0"/>
                                  </p:stCondLst>
                                  <p:childTnLst>
                                    <p:set>
                                      <p:cBhvr>
                                        <p:cTn id="29" dur="1" fill="hold">
                                          <p:stCondLst>
                                            <p:cond delay="0"/>
                                          </p:stCondLst>
                                        </p:cTn>
                                        <p:tgtEl>
                                          <p:spTgt spid="261132"/>
                                        </p:tgtEl>
                                        <p:attrNameLst>
                                          <p:attrName>style.visibility</p:attrName>
                                        </p:attrNameLst>
                                      </p:cBhvr>
                                      <p:to>
                                        <p:strVal val="visible"/>
                                      </p:to>
                                    </p:set>
                                    <p:anim calcmode="lin" valueType="num">
                                      <p:cBhvr additive="base">
                                        <p:cTn id="30" dur="500" fill="hold"/>
                                        <p:tgtEl>
                                          <p:spTgt spid="261132"/>
                                        </p:tgtEl>
                                        <p:attrNameLst>
                                          <p:attrName>ppt_x</p:attrName>
                                        </p:attrNameLst>
                                      </p:cBhvr>
                                      <p:tavLst>
                                        <p:tav tm="0">
                                          <p:val>
                                            <p:strVal val="0-#ppt_w/2"/>
                                          </p:val>
                                        </p:tav>
                                        <p:tav tm="100000">
                                          <p:val>
                                            <p:strVal val="#ppt_x"/>
                                          </p:val>
                                        </p:tav>
                                      </p:tavLst>
                                    </p:anim>
                                    <p:anim calcmode="lin" valueType="num">
                                      <p:cBhvr additive="base">
                                        <p:cTn id="31" dur="500" fill="hold"/>
                                        <p:tgtEl>
                                          <p:spTgt spid="261132"/>
                                        </p:tgtEl>
                                        <p:attrNameLst>
                                          <p:attrName>ppt_y</p:attrName>
                                        </p:attrNameLst>
                                      </p:cBhvr>
                                      <p:tavLst>
                                        <p:tav tm="0">
                                          <p:val>
                                            <p:strVal val="#ppt_y"/>
                                          </p:val>
                                        </p:tav>
                                        <p:tav tm="100000">
                                          <p:val>
                                            <p:strVal val="#ppt_y"/>
                                          </p:val>
                                        </p:tav>
                                      </p:tavLst>
                                    </p:anim>
                                  </p:childTnLst>
                                </p:cTn>
                              </p:par>
                            </p:childTnLst>
                          </p:cTn>
                        </p:par>
                        <p:par>
                          <p:cTn id="32" fill="hold">
                            <p:stCondLst>
                              <p:cond delay="1000"/>
                            </p:stCondLst>
                            <p:childTnLst>
                              <p:par>
                                <p:cTn id="33" presetID="2" presetClass="entr" presetSubtype="12" fill="hold" grpId="0" nodeType="afterEffect">
                                  <p:stCondLst>
                                    <p:cond delay="0"/>
                                  </p:stCondLst>
                                  <p:childTnLst>
                                    <p:set>
                                      <p:cBhvr>
                                        <p:cTn id="34" dur="1" fill="hold">
                                          <p:stCondLst>
                                            <p:cond delay="0"/>
                                          </p:stCondLst>
                                        </p:cTn>
                                        <p:tgtEl>
                                          <p:spTgt spid="261126"/>
                                        </p:tgtEl>
                                        <p:attrNameLst>
                                          <p:attrName>style.visibility</p:attrName>
                                        </p:attrNameLst>
                                      </p:cBhvr>
                                      <p:to>
                                        <p:strVal val="visible"/>
                                      </p:to>
                                    </p:set>
                                    <p:anim calcmode="lin" valueType="num">
                                      <p:cBhvr additive="base">
                                        <p:cTn id="35" dur="500" fill="hold"/>
                                        <p:tgtEl>
                                          <p:spTgt spid="261126"/>
                                        </p:tgtEl>
                                        <p:attrNameLst>
                                          <p:attrName>ppt_x</p:attrName>
                                        </p:attrNameLst>
                                      </p:cBhvr>
                                      <p:tavLst>
                                        <p:tav tm="0">
                                          <p:val>
                                            <p:strVal val="0-#ppt_w/2"/>
                                          </p:val>
                                        </p:tav>
                                        <p:tav tm="100000">
                                          <p:val>
                                            <p:strVal val="#ppt_x"/>
                                          </p:val>
                                        </p:tav>
                                      </p:tavLst>
                                    </p:anim>
                                    <p:anim calcmode="lin" valueType="num">
                                      <p:cBhvr additive="base">
                                        <p:cTn id="36" dur="500" fill="hold"/>
                                        <p:tgtEl>
                                          <p:spTgt spid="261126"/>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12" fill="hold" grpId="0" nodeType="clickEffect">
                                  <p:stCondLst>
                                    <p:cond delay="0"/>
                                  </p:stCondLst>
                                  <p:childTnLst>
                                    <p:set>
                                      <p:cBhvr>
                                        <p:cTn id="40" dur="1" fill="hold">
                                          <p:stCondLst>
                                            <p:cond delay="0"/>
                                          </p:stCondLst>
                                        </p:cTn>
                                        <p:tgtEl>
                                          <p:spTgt spid="261128"/>
                                        </p:tgtEl>
                                        <p:attrNameLst>
                                          <p:attrName>style.visibility</p:attrName>
                                        </p:attrNameLst>
                                      </p:cBhvr>
                                      <p:to>
                                        <p:strVal val="visible"/>
                                      </p:to>
                                    </p:set>
                                    <p:anim calcmode="lin" valueType="num">
                                      <p:cBhvr additive="base">
                                        <p:cTn id="41" dur="500" fill="hold"/>
                                        <p:tgtEl>
                                          <p:spTgt spid="261128"/>
                                        </p:tgtEl>
                                        <p:attrNameLst>
                                          <p:attrName>ppt_x</p:attrName>
                                        </p:attrNameLst>
                                      </p:cBhvr>
                                      <p:tavLst>
                                        <p:tav tm="0">
                                          <p:val>
                                            <p:strVal val="0-#ppt_w/2"/>
                                          </p:val>
                                        </p:tav>
                                        <p:tav tm="100000">
                                          <p:val>
                                            <p:strVal val="#ppt_x"/>
                                          </p:val>
                                        </p:tav>
                                      </p:tavLst>
                                    </p:anim>
                                    <p:anim calcmode="lin" valueType="num">
                                      <p:cBhvr additive="base">
                                        <p:cTn id="42" dur="500" fill="hold"/>
                                        <p:tgtEl>
                                          <p:spTgt spid="261128"/>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1" fill="hold" grpId="0" nodeType="clickEffect">
                                  <p:stCondLst>
                                    <p:cond delay="0"/>
                                  </p:stCondLst>
                                  <p:childTnLst>
                                    <p:set>
                                      <p:cBhvr>
                                        <p:cTn id="46" dur="1" fill="hold">
                                          <p:stCondLst>
                                            <p:cond delay="0"/>
                                          </p:stCondLst>
                                        </p:cTn>
                                        <p:tgtEl>
                                          <p:spTgt spid="261129"/>
                                        </p:tgtEl>
                                        <p:attrNameLst>
                                          <p:attrName>style.visibility</p:attrName>
                                        </p:attrNameLst>
                                      </p:cBhvr>
                                      <p:to>
                                        <p:strVal val="visible"/>
                                      </p:to>
                                    </p:set>
                                    <p:anim calcmode="lin" valueType="num">
                                      <p:cBhvr additive="base">
                                        <p:cTn id="47" dur="500" fill="hold"/>
                                        <p:tgtEl>
                                          <p:spTgt spid="261129"/>
                                        </p:tgtEl>
                                        <p:attrNameLst>
                                          <p:attrName>ppt_x</p:attrName>
                                        </p:attrNameLst>
                                      </p:cBhvr>
                                      <p:tavLst>
                                        <p:tav tm="0">
                                          <p:val>
                                            <p:strVal val="#ppt_x"/>
                                          </p:val>
                                        </p:tav>
                                        <p:tav tm="100000">
                                          <p:val>
                                            <p:strVal val="#ppt_x"/>
                                          </p:val>
                                        </p:tav>
                                      </p:tavLst>
                                    </p:anim>
                                    <p:anim calcmode="lin" valueType="num">
                                      <p:cBhvr additive="base">
                                        <p:cTn id="48" dur="500" fill="hold"/>
                                        <p:tgtEl>
                                          <p:spTgt spid="261129"/>
                                        </p:tgtEl>
                                        <p:attrNameLst>
                                          <p:attrName>ppt_y</p:attrName>
                                        </p:attrNameLst>
                                      </p:cBhvr>
                                      <p:tavLst>
                                        <p:tav tm="0">
                                          <p:val>
                                            <p:strVal val="0-#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3" presetClass="entr" presetSubtype="32" fill="hold" nodeType="clickEffect">
                                  <p:stCondLst>
                                    <p:cond delay="0"/>
                                  </p:stCondLst>
                                  <p:childTnLst>
                                    <p:set>
                                      <p:cBhvr>
                                        <p:cTn id="52" dur="1" fill="hold">
                                          <p:stCondLst>
                                            <p:cond delay="0"/>
                                          </p:stCondLst>
                                        </p:cTn>
                                        <p:tgtEl>
                                          <p:spTgt spid="261130"/>
                                        </p:tgtEl>
                                        <p:attrNameLst>
                                          <p:attrName>style.visibility</p:attrName>
                                        </p:attrNameLst>
                                      </p:cBhvr>
                                      <p:to>
                                        <p:strVal val="visible"/>
                                      </p:to>
                                    </p:set>
                                    <p:anim calcmode="lin" valueType="num">
                                      <p:cBhvr>
                                        <p:cTn id="53" dur="500" fill="hold"/>
                                        <p:tgtEl>
                                          <p:spTgt spid="261130"/>
                                        </p:tgtEl>
                                        <p:attrNameLst>
                                          <p:attrName>ppt_w</p:attrName>
                                        </p:attrNameLst>
                                      </p:cBhvr>
                                      <p:tavLst>
                                        <p:tav tm="0">
                                          <p:val>
                                            <p:strVal val="4*#ppt_w"/>
                                          </p:val>
                                        </p:tav>
                                        <p:tav tm="100000">
                                          <p:val>
                                            <p:strVal val="#ppt_w"/>
                                          </p:val>
                                        </p:tav>
                                      </p:tavLst>
                                    </p:anim>
                                    <p:anim calcmode="lin" valueType="num">
                                      <p:cBhvr>
                                        <p:cTn id="54" dur="500" fill="hold"/>
                                        <p:tgtEl>
                                          <p:spTgt spid="261130"/>
                                        </p:tgtEl>
                                        <p:attrNameLst>
                                          <p:attrName>ppt_h</p:attrName>
                                        </p:attrNameLst>
                                      </p:cBhvr>
                                      <p:tavLst>
                                        <p:tav tm="0">
                                          <p:val>
                                            <p:strVal val="4*#ppt_h"/>
                                          </p:val>
                                        </p:tav>
                                        <p:tav tm="100000">
                                          <p:val>
                                            <p:strVal val="#ppt_h"/>
                                          </p:val>
                                        </p:tav>
                                      </p:tavLst>
                                    </p:anim>
                                  </p:childTnLst>
                                </p:cTn>
                              </p:par>
                            </p:childTnLst>
                          </p:cTn>
                        </p:par>
                        <p:par>
                          <p:cTn id="55" fill="hold">
                            <p:stCondLst>
                              <p:cond delay="500"/>
                            </p:stCondLst>
                            <p:childTnLst>
                              <p:par>
                                <p:cTn id="56" presetID="23" presetClass="entr" presetSubtype="272" fill="hold" grpId="0" nodeType="afterEffect">
                                  <p:stCondLst>
                                    <p:cond delay="0"/>
                                  </p:stCondLst>
                                  <p:childTnLst>
                                    <p:set>
                                      <p:cBhvr>
                                        <p:cTn id="57" dur="1" fill="hold">
                                          <p:stCondLst>
                                            <p:cond delay="0"/>
                                          </p:stCondLst>
                                        </p:cTn>
                                        <p:tgtEl>
                                          <p:spTgt spid="261131"/>
                                        </p:tgtEl>
                                        <p:attrNameLst>
                                          <p:attrName>style.visibility</p:attrName>
                                        </p:attrNameLst>
                                      </p:cBhvr>
                                      <p:to>
                                        <p:strVal val="visible"/>
                                      </p:to>
                                    </p:set>
                                    <p:anim calcmode="lin" valueType="num">
                                      <p:cBhvr>
                                        <p:cTn id="58" dur="500" fill="hold"/>
                                        <p:tgtEl>
                                          <p:spTgt spid="261131"/>
                                        </p:tgtEl>
                                        <p:attrNameLst>
                                          <p:attrName>ppt_w</p:attrName>
                                        </p:attrNameLst>
                                      </p:cBhvr>
                                      <p:tavLst>
                                        <p:tav tm="0">
                                          <p:val>
                                            <p:strVal val="2/3*#ppt_w"/>
                                          </p:val>
                                        </p:tav>
                                        <p:tav tm="100000">
                                          <p:val>
                                            <p:strVal val="#ppt_w"/>
                                          </p:val>
                                        </p:tav>
                                      </p:tavLst>
                                    </p:anim>
                                    <p:anim calcmode="lin" valueType="num">
                                      <p:cBhvr>
                                        <p:cTn id="59" dur="500" fill="hold"/>
                                        <p:tgtEl>
                                          <p:spTgt spid="261131"/>
                                        </p:tgtEl>
                                        <p:attrNameLst>
                                          <p:attrName>ppt_h</p:attrName>
                                        </p:attrNameLst>
                                      </p:cBhvr>
                                      <p:tavLst>
                                        <p:tav tm="0">
                                          <p:val>
                                            <p:strVal val="2/3*#ppt_h"/>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123" grpId="0"/>
      <p:bldP spid="261124" grpId="0"/>
      <p:bldP spid="261126" grpId="0" animBg="1"/>
      <p:bldP spid="261127" grpId="0"/>
      <p:bldP spid="261128" grpId="0" animBg="1"/>
      <p:bldP spid="261129" grpId="0"/>
      <p:bldP spid="261131" grpId="0" animBg="1"/>
      <p:bldP spid="261132"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2466" name="Text Box 2"/>
          <p:cNvSpPr txBox="1"/>
          <p:nvPr/>
        </p:nvSpPr>
        <p:spPr>
          <a:xfrm>
            <a:off x="0" y="0"/>
            <a:ext cx="3854450"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3600" b="1" dirty="0">
                <a:solidFill>
                  <a:schemeClr val="accent1"/>
                </a:solidFill>
                <a:latin typeface="黑体" panose="02010609060101010101" pitchFamily="2" charset="-122"/>
                <a:ea typeface="黑体" panose="02010609060101010101" pitchFamily="2" charset="-122"/>
              </a:rPr>
              <a:t>五、选择培养分离</a:t>
            </a:r>
            <a:endParaRPr lang="zh-CN" altLang="en-US" sz="2400" b="1" dirty="0">
              <a:latin typeface="黑体" panose="02010609060101010101" pitchFamily="2" charset="-122"/>
              <a:ea typeface="黑体" panose="02010609060101010101" pitchFamily="2" charset="-122"/>
            </a:endParaRPr>
          </a:p>
        </p:txBody>
      </p:sp>
      <p:sp>
        <p:nvSpPr>
          <p:cNvPr id="62467" name="Text Box 3"/>
          <p:cNvSpPr txBox="1"/>
          <p:nvPr/>
        </p:nvSpPr>
        <p:spPr>
          <a:xfrm>
            <a:off x="0" y="658813"/>
            <a:ext cx="5954713" cy="584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latin typeface="黑体" panose="02010609060101010101" pitchFamily="2" charset="-122"/>
                <a:ea typeface="黑体" panose="02010609060101010101" pitchFamily="2" charset="-122"/>
              </a:rPr>
              <a:t>1.  利用选择平板进行直接分离</a:t>
            </a:r>
            <a:endParaRPr lang="zh-CN" altLang="en-US" sz="2400" b="1" dirty="0">
              <a:latin typeface="黑体" panose="02010609060101010101" pitchFamily="2" charset="-122"/>
              <a:ea typeface="黑体" panose="02010609060101010101" pitchFamily="2" charset="-122"/>
            </a:endParaRPr>
          </a:p>
        </p:txBody>
      </p:sp>
      <p:sp>
        <p:nvSpPr>
          <p:cNvPr id="262148" name="Picture 4" descr="4-7a"/>
          <p:cNvSpPr>
            <a:spLocks noChangeAspect="1"/>
          </p:cNvSpPr>
          <p:nvPr/>
        </p:nvSpPr>
        <p:spPr>
          <a:xfrm>
            <a:off x="0" y="1219200"/>
            <a:ext cx="4935538" cy="5638800"/>
          </a:xfrm>
          <a:prstGeom prst="rect">
            <a:avLst/>
          </a:prstGeom>
          <a:no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800" dirty="0"/>
          </a:p>
        </p:txBody>
      </p:sp>
      <p:sp>
        <p:nvSpPr>
          <p:cNvPr id="262149" name="Text Box 5"/>
          <p:cNvSpPr txBox="1"/>
          <p:nvPr/>
        </p:nvSpPr>
        <p:spPr>
          <a:xfrm>
            <a:off x="468313" y="4906963"/>
            <a:ext cx="8064500" cy="523875"/>
          </a:xfrm>
          <a:prstGeom prst="rect">
            <a:avLst/>
          </a:prstGeom>
          <a:solidFill>
            <a:srgbClr val="008000"/>
          </a:solidFill>
          <a:ln w="31750" cap="flat" cmpd="sng">
            <a:solidFill>
              <a:srgbClr val="9933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eaLnBrk="1" hangingPunct="1">
              <a:spcBef>
                <a:spcPct val="0"/>
              </a:spcBef>
              <a:buNone/>
            </a:pPr>
            <a:r>
              <a:rPr lang="zh-CN" altLang="en-US" sz="2800" b="1" dirty="0">
                <a:latin typeface="黑体" panose="02010609060101010101" pitchFamily="2" charset="-122"/>
                <a:ea typeface="黑体" panose="02010609060101010101" pitchFamily="2" charset="-122"/>
              </a:rPr>
              <a:t>待分离的微生物生长，其它微生物的生长被抑制</a:t>
            </a:r>
            <a:endParaRPr lang="zh-CN" altLang="en-US" sz="2800" b="1" dirty="0">
              <a:latin typeface="黑体" panose="02010609060101010101" pitchFamily="2" charset="-122"/>
              <a:ea typeface="黑体" panose="02010609060101010101" pitchFamily="2" charset="-122"/>
            </a:endParaRPr>
          </a:p>
        </p:txBody>
      </p:sp>
      <p:sp>
        <p:nvSpPr>
          <p:cNvPr id="262150" name="Text Box 6"/>
          <p:cNvSpPr txBox="1"/>
          <p:nvPr/>
        </p:nvSpPr>
        <p:spPr>
          <a:xfrm>
            <a:off x="611188" y="1924050"/>
            <a:ext cx="5411787" cy="522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Font typeface="Marlett" pitchFamily="2" charset="2"/>
              <a:buChar char="t"/>
            </a:pPr>
            <a:r>
              <a:rPr lang="zh-CN" altLang="en-US" sz="2800" dirty="0">
                <a:solidFill>
                  <a:srgbClr val="FF3300"/>
                </a:solidFill>
                <a:latin typeface="黑体" panose="02010609060101010101" pitchFamily="2" charset="-122"/>
                <a:ea typeface="黑体" panose="02010609060101010101" pitchFamily="2" charset="-122"/>
              </a:rPr>
              <a:t> </a:t>
            </a:r>
            <a:r>
              <a:rPr lang="zh-CN" altLang="en-US" sz="2800" b="1" dirty="0">
                <a:solidFill>
                  <a:schemeClr val="folHlink"/>
                </a:solidFill>
                <a:latin typeface="黑体" panose="02010609060101010101" pitchFamily="2" charset="-122"/>
                <a:ea typeface="黑体" panose="02010609060101010101" pitchFamily="2" charset="-122"/>
              </a:rPr>
              <a:t>高温下培养：分离嗜热细菌；</a:t>
            </a:r>
            <a:endParaRPr lang="zh-CN" altLang="en-US" sz="2800" b="1" dirty="0">
              <a:latin typeface="黑体" panose="02010609060101010101" pitchFamily="2" charset="-122"/>
              <a:ea typeface="黑体" panose="02010609060101010101" pitchFamily="2" charset="-122"/>
            </a:endParaRPr>
          </a:p>
        </p:txBody>
      </p:sp>
      <p:sp>
        <p:nvSpPr>
          <p:cNvPr id="262151" name="Text Box 7"/>
          <p:cNvSpPr txBox="1"/>
          <p:nvPr/>
        </p:nvSpPr>
        <p:spPr>
          <a:xfrm>
            <a:off x="619125" y="2457450"/>
            <a:ext cx="5594350" cy="522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Clr>
                <a:srgbClr val="FF3300"/>
              </a:buClr>
              <a:buFont typeface="Marlett" pitchFamily="2" charset="2"/>
              <a:buChar char="t"/>
            </a:pPr>
            <a:r>
              <a:rPr lang="zh-CN" altLang="en-US" sz="2800" dirty="0">
                <a:solidFill>
                  <a:schemeClr val="folHlink"/>
                </a:solidFill>
                <a:latin typeface="黑体" panose="02010609060101010101" pitchFamily="2" charset="-122"/>
                <a:ea typeface="黑体" panose="02010609060101010101" pitchFamily="2" charset="-122"/>
              </a:rPr>
              <a:t> </a:t>
            </a:r>
            <a:r>
              <a:rPr lang="zh-CN" altLang="en-US" sz="2800" b="1" dirty="0">
                <a:solidFill>
                  <a:schemeClr val="folHlink"/>
                </a:solidFill>
                <a:latin typeface="黑体" panose="02010609060101010101" pitchFamily="2" charset="-122"/>
                <a:ea typeface="黑体" panose="02010609060101010101" pitchFamily="2" charset="-122"/>
              </a:rPr>
              <a:t>培养基中不含</a:t>
            </a:r>
            <a:r>
              <a:rPr lang="en-US" altLang="zh-CN" sz="2800" b="1" dirty="0">
                <a:solidFill>
                  <a:schemeClr val="folHlink"/>
                </a:solidFill>
                <a:latin typeface="黑体" panose="02010609060101010101" pitchFamily="2" charset="-122"/>
                <a:ea typeface="黑体" panose="02010609060101010101" pitchFamily="2" charset="-122"/>
              </a:rPr>
              <a:t>N：</a:t>
            </a:r>
            <a:r>
              <a:rPr lang="zh-CN" altLang="en-US" sz="2800" b="1" dirty="0">
                <a:solidFill>
                  <a:schemeClr val="folHlink"/>
                </a:solidFill>
                <a:latin typeface="黑体" panose="02010609060101010101" pitchFamily="2" charset="-122"/>
                <a:ea typeface="黑体" panose="02010609060101010101" pitchFamily="2" charset="-122"/>
              </a:rPr>
              <a:t>分离固氮菌；</a:t>
            </a:r>
            <a:endParaRPr lang="zh-CN" altLang="en-US" sz="2800" b="1" dirty="0">
              <a:solidFill>
                <a:schemeClr val="folHlink"/>
              </a:solidFill>
              <a:latin typeface="黑体" panose="02010609060101010101" pitchFamily="2" charset="-122"/>
              <a:ea typeface="黑体" panose="02010609060101010101" pitchFamily="2" charset="-122"/>
            </a:endParaRPr>
          </a:p>
        </p:txBody>
      </p:sp>
      <p:sp>
        <p:nvSpPr>
          <p:cNvPr id="262152" name="Text Box 8"/>
          <p:cNvSpPr txBox="1"/>
          <p:nvPr/>
        </p:nvSpPr>
        <p:spPr>
          <a:xfrm>
            <a:off x="619125" y="2990850"/>
            <a:ext cx="5773738" cy="52228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Clr>
                <a:srgbClr val="FF3300"/>
              </a:buClr>
              <a:buFont typeface="Marlett" pitchFamily="2" charset="2"/>
              <a:buChar char="t"/>
            </a:pPr>
            <a:r>
              <a:rPr lang="zh-CN" altLang="en-US" sz="2800" dirty="0">
                <a:solidFill>
                  <a:schemeClr val="folHlink"/>
                </a:solidFill>
                <a:latin typeface="黑体" panose="02010609060101010101" pitchFamily="2" charset="-122"/>
                <a:ea typeface="黑体" panose="02010609060101010101" pitchFamily="2" charset="-122"/>
              </a:rPr>
              <a:t> </a:t>
            </a:r>
            <a:r>
              <a:rPr lang="zh-CN" altLang="en-US" sz="2800" b="1" dirty="0">
                <a:solidFill>
                  <a:schemeClr val="folHlink"/>
                </a:solidFill>
                <a:latin typeface="黑体" panose="02010609060101010101" pitchFamily="2" charset="-122"/>
                <a:ea typeface="黑体" panose="02010609060101010101" pitchFamily="2" charset="-122"/>
              </a:rPr>
              <a:t>培养基加抗生素</a:t>
            </a:r>
            <a:r>
              <a:rPr lang="zh-CN" altLang="zh-CN" sz="2800" b="1" dirty="0">
                <a:solidFill>
                  <a:schemeClr val="folHlink"/>
                </a:solidFill>
                <a:latin typeface="黑体" panose="02010609060101010101" pitchFamily="2" charset="-122"/>
                <a:ea typeface="黑体" panose="02010609060101010101" pitchFamily="2" charset="-122"/>
              </a:rPr>
              <a:t>：</a:t>
            </a:r>
            <a:r>
              <a:rPr lang="zh-CN" altLang="en-US" sz="2800" b="1" dirty="0">
                <a:solidFill>
                  <a:schemeClr val="folHlink"/>
                </a:solidFill>
                <a:latin typeface="黑体" panose="02010609060101010101" pitchFamily="2" charset="-122"/>
                <a:ea typeface="黑体" panose="02010609060101010101" pitchFamily="2" charset="-122"/>
              </a:rPr>
              <a:t>分离抗性菌；</a:t>
            </a:r>
            <a:endParaRPr lang="zh-CN" altLang="en-US" sz="2800" b="1" dirty="0">
              <a:solidFill>
                <a:schemeClr val="folHlink"/>
              </a:solidFill>
              <a:latin typeface="黑体" panose="02010609060101010101" pitchFamily="2" charset="-122"/>
              <a:ea typeface="黑体" panose="02010609060101010101" pitchFamily="2" charset="-122"/>
            </a:endParaRPr>
          </a:p>
        </p:txBody>
      </p:sp>
      <p:sp>
        <p:nvSpPr>
          <p:cNvPr id="262153" name="Text Box 9"/>
          <p:cNvSpPr txBox="1"/>
          <p:nvPr/>
        </p:nvSpPr>
        <p:spPr>
          <a:xfrm>
            <a:off x="7664450" y="-22225"/>
            <a:ext cx="1449388" cy="523875"/>
          </a:xfrm>
          <a:prstGeom prst="rect">
            <a:avLst/>
          </a:prstGeom>
          <a:solidFill>
            <a:schemeClr val="bg2"/>
          </a:solidFill>
          <a:ln w="2857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latin typeface="黑体" panose="02010609060101010101" pitchFamily="2" charset="-122"/>
                <a:ea typeface="黑体" panose="02010609060101010101" pitchFamily="2" charset="-122"/>
              </a:rPr>
              <a:t>参见</a:t>
            </a:r>
            <a:r>
              <a:rPr lang="en-US" altLang="zh-CN" sz="2800" b="1" dirty="0">
                <a:latin typeface="黑体" panose="02010609060101010101" pitchFamily="2" charset="-122"/>
                <a:ea typeface="黑体" panose="02010609060101010101" pitchFamily="2" charset="-122"/>
              </a:rPr>
              <a:t>P19</a:t>
            </a:r>
            <a:endParaRPr lang="en-US" altLang="zh-CN" sz="2800" b="1" dirty="0">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nodePh="1">
                                  <p:stCondLst>
                                    <p:cond delay="0"/>
                                  </p:stCondLst>
                                  <p:endCondLst>
                                    <p:cond evt="begin" delay="0">
                                      <p:tn val="5"/>
                                    </p:cond>
                                  </p:endCondLst>
                                  <p:childTnLst>
                                    <p:set>
                                      <p:cBhvr>
                                        <p:cTn id="6" dur="1" fill="hold">
                                          <p:stCondLst>
                                            <p:cond delay="0"/>
                                          </p:stCondLst>
                                        </p:cTn>
                                        <p:tgtEl>
                                          <p:spTgt spid="262148"/>
                                        </p:tgtEl>
                                        <p:attrNameLst>
                                          <p:attrName>style.visibility</p:attrName>
                                        </p:attrNameLst>
                                      </p:cBhvr>
                                      <p:to>
                                        <p:strVal val="visible"/>
                                      </p:to>
                                    </p:set>
                                    <p:anim calcmode="lin" valueType="num">
                                      <p:cBhvr additive="base">
                                        <p:cTn id="7" dur="500" fill="hold"/>
                                        <p:tgtEl>
                                          <p:spTgt spid="262148"/>
                                        </p:tgtEl>
                                        <p:attrNameLst>
                                          <p:attrName>ppt_x</p:attrName>
                                        </p:attrNameLst>
                                      </p:cBhvr>
                                      <p:tavLst>
                                        <p:tav tm="0">
                                          <p:val>
                                            <p:strVal val="0-#ppt_w/2"/>
                                          </p:val>
                                        </p:tav>
                                        <p:tav tm="100000">
                                          <p:val>
                                            <p:strVal val="#ppt_x"/>
                                          </p:val>
                                        </p:tav>
                                      </p:tavLst>
                                    </p:anim>
                                    <p:anim calcmode="lin" valueType="num">
                                      <p:cBhvr additive="base">
                                        <p:cTn id="8" dur="500" fill="hold"/>
                                        <p:tgtEl>
                                          <p:spTgt spid="26214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62149"/>
                                        </p:tgtEl>
                                        <p:attrNameLst>
                                          <p:attrName>style.visibility</p:attrName>
                                        </p:attrNameLst>
                                      </p:cBhvr>
                                      <p:to>
                                        <p:strVal val="visible"/>
                                      </p:to>
                                    </p:set>
                                    <p:anim calcmode="lin" valueType="num">
                                      <p:cBhvr additive="base">
                                        <p:cTn id="13" dur="500" fill="hold"/>
                                        <p:tgtEl>
                                          <p:spTgt spid="262149"/>
                                        </p:tgtEl>
                                        <p:attrNameLst>
                                          <p:attrName>ppt_x</p:attrName>
                                        </p:attrNameLst>
                                      </p:cBhvr>
                                      <p:tavLst>
                                        <p:tav tm="0">
                                          <p:val>
                                            <p:strVal val="#ppt_x"/>
                                          </p:val>
                                        </p:tav>
                                        <p:tav tm="100000">
                                          <p:val>
                                            <p:strVal val="#ppt_x"/>
                                          </p:val>
                                        </p:tav>
                                      </p:tavLst>
                                    </p:anim>
                                    <p:anim calcmode="lin" valueType="num">
                                      <p:cBhvr additive="base">
                                        <p:cTn id="14" dur="500" fill="hold"/>
                                        <p:tgtEl>
                                          <p:spTgt spid="26214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262150"/>
                                        </p:tgtEl>
                                        <p:attrNameLst>
                                          <p:attrName>style.visibility</p:attrName>
                                        </p:attrNameLst>
                                      </p:cBhvr>
                                      <p:to>
                                        <p:strVal val="visible"/>
                                      </p:to>
                                    </p:set>
                                    <p:anim calcmode="lin" valueType="num">
                                      <p:cBhvr additive="base">
                                        <p:cTn id="19" dur="500" fill="hold"/>
                                        <p:tgtEl>
                                          <p:spTgt spid="262150"/>
                                        </p:tgtEl>
                                        <p:attrNameLst>
                                          <p:attrName>ppt_x</p:attrName>
                                        </p:attrNameLst>
                                      </p:cBhvr>
                                      <p:tavLst>
                                        <p:tav tm="0">
                                          <p:val>
                                            <p:strVal val="#ppt_x"/>
                                          </p:val>
                                        </p:tav>
                                        <p:tav tm="100000">
                                          <p:val>
                                            <p:strVal val="#ppt_x"/>
                                          </p:val>
                                        </p:tav>
                                      </p:tavLst>
                                    </p:anim>
                                    <p:anim calcmode="lin" valueType="num">
                                      <p:cBhvr additive="base">
                                        <p:cTn id="20" dur="500" fill="hold"/>
                                        <p:tgtEl>
                                          <p:spTgt spid="262150"/>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12" fill="hold" grpId="0" nodeType="clickEffect">
                                  <p:stCondLst>
                                    <p:cond delay="0"/>
                                  </p:stCondLst>
                                  <p:childTnLst>
                                    <p:set>
                                      <p:cBhvr>
                                        <p:cTn id="24" dur="1" fill="hold">
                                          <p:stCondLst>
                                            <p:cond delay="0"/>
                                          </p:stCondLst>
                                        </p:cTn>
                                        <p:tgtEl>
                                          <p:spTgt spid="262151"/>
                                        </p:tgtEl>
                                        <p:attrNameLst>
                                          <p:attrName>style.visibility</p:attrName>
                                        </p:attrNameLst>
                                      </p:cBhvr>
                                      <p:to>
                                        <p:strVal val="visible"/>
                                      </p:to>
                                    </p:set>
                                    <p:anim calcmode="lin" valueType="num">
                                      <p:cBhvr additive="base">
                                        <p:cTn id="25" dur="500" fill="hold"/>
                                        <p:tgtEl>
                                          <p:spTgt spid="262151"/>
                                        </p:tgtEl>
                                        <p:attrNameLst>
                                          <p:attrName>ppt_x</p:attrName>
                                        </p:attrNameLst>
                                      </p:cBhvr>
                                      <p:tavLst>
                                        <p:tav tm="0">
                                          <p:val>
                                            <p:strVal val="0-#ppt_w/2"/>
                                          </p:val>
                                        </p:tav>
                                        <p:tav tm="100000">
                                          <p:val>
                                            <p:strVal val="#ppt_x"/>
                                          </p:val>
                                        </p:tav>
                                      </p:tavLst>
                                    </p:anim>
                                    <p:anim calcmode="lin" valueType="num">
                                      <p:cBhvr additive="base">
                                        <p:cTn id="26" dur="500" fill="hold"/>
                                        <p:tgtEl>
                                          <p:spTgt spid="262151"/>
                                        </p:tgtEl>
                                        <p:attrNameLst>
                                          <p:attrName>ppt_y</p:attrName>
                                        </p:attrNameLst>
                                      </p:cBhvr>
                                      <p:tavLst>
                                        <p:tav tm="0">
                                          <p:val>
                                            <p:strVal val="1+#ppt_h/2"/>
                                          </p:val>
                                        </p:tav>
                                        <p:tav tm="100000">
                                          <p:val>
                                            <p:strVal val="#ppt_y"/>
                                          </p:val>
                                        </p:tav>
                                      </p:tavLst>
                                    </p:anim>
                                  </p:childTnLst>
                                </p:cTn>
                              </p:par>
                            </p:childTnLst>
                          </p:cTn>
                        </p:par>
                        <p:par>
                          <p:cTn id="27" fill="hold">
                            <p:stCondLst>
                              <p:cond delay="500"/>
                            </p:stCondLst>
                            <p:childTnLst>
                              <p:par>
                                <p:cTn id="28" presetID="2" presetClass="entr" presetSubtype="8" fill="hold" grpId="0" nodeType="afterEffect">
                                  <p:stCondLst>
                                    <p:cond delay="0"/>
                                  </p:stCondLst>
                                  <p:childTnLst>
                                    <p:set>
                                      <p:cBhvr>
                                        <p:cTn id="29" dur="1" fill="hold">
                                          <p:stCondLst>
                                            <p:cond delay="0"/>
                                          </p:stCondLst>
                                        </p:cTn>
                                        <p:tgtEl>
                                          <p:spTgt spid="262153"/>
                                        </p:tgtEl>
                                        <p:attrNameLst>
                                          <p:attrName>style.visibility</p:attrName>
                                        </p:attrNameLst>
                                      </p:cBhvr>
                                      <p:to>
                                        <p:strVal val="visible"/>
                                      </p:to>
                                    </p:set>
                                    <p:anim calcmode="lin" valueType="num">
                                      <p:cBhvr additive="base">
                                        <p:cTn id="30" dur="500" fill="hold"/>
                                        <p:tgtEl>
                                          <p:spTgt spid="262153"/>
                                        </p:tgtEl>
                                        <p:attrNameLst>
                                          <p:attrName>ppt_x</p:attrName>
                                        </p:attrNameLst>
                                      </p:cBhvr>
                                      <p:tavLst>
                                        <p:tav tm="0">
                                          <p:val>
                                            <p:strVal val="0-#ppt_w/2"/>
                                          </p:val>
                                        </p:tav>
                                        <p:tav tm="100000">
                                          <p:val>
                                            <p:strVal val="#ppt_x"/>
                                          </p:val>
                                        </p:tav>
                                      </p:tavLst>
                                    </p:anim>
                                    <p:anim calcmode="lin" valueType="num">
                                      <p:cBhvr additive="base">
                                        <p:cTn id="31" dur="500" fill="hold"/>
                                        <p:tgtEl>
                                          <p:spTgt spid="262153"/>
                                        </p:tgtEl>
                                        <p:attrNameLst>
                                          <p:attrName>ppt_y</p:attrName>
                                        </p:attrNameLst>
                                      </p:cBhvr>
                                      <p:tavLst>
                                        <p:tav tm="0">
                                          <p:val>
                                            <p:strVal val="#ppt_y"/>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9" fill="hold" grpId="0" nodeType="clickEffect">
                                  <p:stCondLst>
                                    <p:cond delay="0"/>
                                  </p:stCondLst>
                                  <p:childTnLst>
                                    <p:set>
                                      <p:cBhvr>
                                        <p:cTn id="35" dur="1" fill="hold">
                                          <p:stCondLst>
                                            <p:cond delay="0"/>
                                          </p:stCondLst>
                                        </p:cTn>
                                        <p:tgtEl>
                                          <p:spTgt spid="262152"/>
                                        </p:tgtEl>
                                        <p:attrNameLst>
                                          <p:attrName>style.visibility</p:attrName>
                                        </p:attrNameLst>
                                      </p:cBhvr>
                                      <p:to>
                                        <p:strVal val="visible"/>
                                      </p:to>
                                    </p:set>
                                    <p:anim calcmode="lin" valueType="num">
                                      <p:cBhvr additive="base">
                                        <p:cTn id="36" dur="500" fill="hold"/>
                                        <p:tgtEl>
                                          <p:spTgt spid="262152"/>
                                        </p:tgtEl>
                                        <p:attrNameLst>
                                          <p:attrName>ppt_x</p:attrName>
                                        </p:attrNameLst>
                                      </p:cBhvr>
                                      <p:tavLst>
                                        <p:tav tm="0">
                                          <p:val>
                                            <p:strVal val="0-#ppt_w/2"/>
                                          </p:val>
                                        </p:tav>
                                        <p:tav tm="100000">
                                          <p:val>
                                            <p:strVal val="#ppt_x"/>
                                          </p:val>
                                        </p:tav>
                                      </p:tavLst>
                                    </p:anim>
                                    <p:anim calcmode="lin" valueType="num">
                                      <p:cBhvr additive="base">
                                        <p:cTn id="37" dur="500" fill="hold"/>
                                        <p:tgtEl>
                                          <p:spTgt spid="262152"/>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2148" grpId="0" animBg="1"/>
      <p:bldP spid="262149" grpId="0" animBg="1"/>
      <p:bldP spid="262150" grpId="0"/>
      <p:bldP spid="262151" grpId="0"/>
      <p:bldP spid="262152" grpId="0"/>
      <p:bldP spid="26215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63170" name="Picture 2" descr="4-7b"/>
          <p:cNvPicPr>
            <a:picLocks noChangeAspect="1"/>
          </p:cNvPicPr>
          <p:nvPr/>
        </p:nvPicPr>
        <p:blipFill>
          <a:blip r:embed="rId1"/>
          <a:stretch>
            <a:fillRect/>
          </a:stretch>
        </p:blipFill>
        <p:spPr>
          <a:xfrm>
            <a:off x="0" y="1219200"/>
            <a:ext cx="5008563" cy="5486400"/>
          </a:xfrm>
          <a:prstGeom prst="rect">
            <a:avLst/>
          </a:prstGeom>
          <a:noFill/>
          <a:ln w="9525">
            <a:noFill/>
          </a:ln>
        </p:spPr>
      </p:pic>
      <p:sp>
        <p:nvSpPr>
          <p:cNvPr id="64515" name="Text Box 3"/>
          <p:cNvSpPr txBox="1"/>
          <p:nvPr/>
        </p:nvSpPr>
        <p:spPr>
          <a:xfrm>
            <a:off x="0" y="0"/>
            <a:ext cx="3854450"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3600" b="1" dirty="0">
                <a:solidFill>
                  <a:schemeClr val="accent1"/>
                </a:solidFill>
                <a:latin typeface="黑体" panose="02010609060101010101" pitchFamily="2" charset="-122"/>
                <a:ea typeface="黑体" panose="02010609060101010101" pitchFamily="2" charset="-122"/>
              </a:rPr>
              <a:t>五、选择培养分离</a:t>
            </a:r>
            <a:endParaRPr lang="zh-CN" altLang="en-US" sz="2400" b="1" dirty="0">
              <a:latin typeface="黑体" panose="02010609060101010101" pitchFamily="2" charset="-122"/>
              <a:ea typeface="黑体" panose="02010609060101010101" pitchFamily="2" charset="-122"/>
            </a:endParaRPr>
          </a:p>
        </p:txBody>
      </p:sp>
      <p:sp>
        <p:nvSpPr>
          <p:cNvPr id="64516" name="Text Box 4"/>
          <p:cNvSpPr txBox="1"/>
          <p:nvPr/>
        </p:nvSpPr>
        <p:spPr>
          <a:xfrm>
            <a:off x="0" y="658813"/>
            <a:ext cx="5899150" cy="5794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latin typeface="黑体" panose="02010609060101010101" pitchFamily="2" charset="-122"/>
                <a:ea typeface="黑体" panose="02010609060101010101" pitchFamily="2" charset="-122"/>
              </a:rPr>
              <a:t>1.  利用选择平板进行直接分离</a:t>
            </a:r>
            <a:endParaRPr lang="zh-CN" altLang="en-US" sz="2400" b="1" dirty="0">
              <a:latin typeface="黑体" panose="02010609060101010101" pitchFamily="2" charset="-122"/>
              <a:ea typeface="黑体" panose="02010609060101010101" pitchFamily="2" charset="-122"/>
            </a:endParaRPr>
          </a:p>
        </p:txBody>
      </p:sp>
      <p:sp>
        <p:nvSpPr>
          <p:cNvPr id="263173" name="Text Box 5"/>
          <p:cNvSpPr txBox="1"/>
          <p:nvPr/>
        </p:nvSpPr>
        <p:spPr>
          <a:xfrm>
            <a:off x="5111750" y="4868863"/>
            <a:ext cx="3563938" cy="1404937"/>
          </a:xfrm>
          <a:prstGeom prst="rect">
            <a:avLst/>
          </a:prstGeom>
          <a:solidFill>
            <a:srgbClr val="008000"/>
          </a:solidFill>
          <a:ln w="31750" cap="flat" cmpd="sng">
            <a:solidFill>
              <a:srgbClr val="9933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latin typeface="黑体" panose="02010609060101010101" pitchFamily="2" charset="-122"/>
                <a:ea typeface="黑体" panose="02010609060101010101" pitchFamily="2" charset="-122"/>
              </a:rPr>
              <a:t>    待分离的微生物的生长特征明显不同于其它微生物</a:t>
            </a:r>
            <a:endParaRPr lang="zh-CN" altLang="en-US" sz="2800" b="1" dirty="0">
              <a:latin typeface="黑体" panose="02010609060101010101" pitchFamily="2" charset="-122"/>
              <a:ea typeface="黑体" panose="02010609060101010101" pitchFamily="2" charset="-122"/>
            </a:endParaRPr>
          </a:p>
        </p:txBody>
      </p:sp>
      <p:sp>
        <p:nvSpPr>
          <p:cNvPr id="263174" name="Text Box 6"/>
          <p:cNvSpPr txBox="1"/>
          <p:nvPr/>
        </p:nvSpPr>
        <p:spPr>
          <a:xfrm>
            <a:off x="4616450" y="2673350"/>
            <a:ext cx="4256088" cy="4270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Clr>
                <a:srgbClr val="FF3300"/>
              </a:buClr>
              <a:buFont typeface="Marlett" pitchFamily="2" charset="2"/>
              <a:buChar char="t"/>
            </a:pPr>
            <a:r>
              <a:rPr lang="zh-CN" altLang="en-US" sz="2200" dirty="0">
                <a:solidFill>
                  <a:schemeClr val="folHlink"/>
                </a:solidFill>
                <a:latin typeface="黑体" panose="02010609060101010101" pitchFamily="2" charset="-122"/>
                <a:ea typeface="黑体" panose="02010609060101010101" pitchFamily="2" charset="-122"/>
              </a:rPr>
              <a:t> </a:t>
            </a:r>
            <a:r>
              <a:rPr lang="zh-CN" altLang="en-US" sz="2200" b="1" dirty="0">
                <a:solidFill>
                  <a:schemeClr val="folHlink"/>
                </a:solidFill>
                <a:latin typeface="黑体" panose="02010609060101010101" pitchFamily="2" charset="-122"/>
                <a:ea typeface="黑体" panose="02010609060101010101" pitchFamily="2" charset="-122"/>
              </a:rPr>
              <a:t>颜色反应</a:t>
            </a:r>
            <a:r>
              <a:rPr lang="zh-CN" altLang="zh-CN" sz="2200" b="1" dirty="0">
                <a:solidFill>
                  <a:schemeClr val="folHlink"/>
                </a:solidFill>
                <a:latin typeface="黑体" panose="02010609060101010101" pitchFamily="2" charset="-122"/>
                <a:ea typeface="黑体" panose="02010609060101010101" pitchFamily="2" charset="-122"/>
              </a:rPr>
              <a:t>：</a:t>
            </a:r>
            <a:r>
              <a:rPr lang="zh-CN" altLang="en-US" sz="2200" b="1" dirty="0">
                <a:solidFill>
                  <a:schemeClr val="folHlink"/>
                </a:solidFill>
                <a:latin typeface="黑体" panose="02010609060101010101" pitchFamily="2" charset="-122"/>
                <a:ea typeface="黑体" panose="02010609060101010101" pitchFamily="2" charset="-122"/>
              </a:rPr>
              <a:t>分离特定的菌株；</a:t>
            </a:r>
            <a:endParaRPr lang="zh-CN" altLang="en-US" sz="2200" b="1" dirty="0">
              <a:solidFill>
                <a:schemeClr val="folHlink"/>
              </a:solidFill>
              <a:latin typeface="黑体" panose="02010609060101010101" pitchFamily="2" charset="-122"/>
              <a:ea typeface="黑体" panose="02010609060101010101" pitchFamily="2" charset="-122"/>
            </a:endParaRPr>
          </a:p>
        </p:txBody>
      </p:sp>
      <p:sp>
        <p:nvSpPr>
          <p:cNvPr id="263175" name="Text Box 7"/>
          <p:cNvSpPr txBox="1"/>
          <p:nvPr/>
        </p:nvSpPr>
        <p:spPr>
          <a:xfrm>
            <a:off x="4572000" y="1808163"/>
            <a:ext cx="4575175"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Clr>
                <a:srgbClr val="FF3300"/>
              </a:buClr>
              <a:buFont typeface="Marlett" pitchFamily="2" charset="2"/>
              <a:buChar char="t"/>
            </a:pPr>
            <a:r>
              <a:rPr lang="zh-CN" altLang="en-US" sz="2400" dirty="0">
                <a:solidFill>
                  <a:schemeClr val="folHlink"/>
                </a:solidFill>
                <a:latin typeface="黑体" panose="02010609060101010101" pitchFamily="2" charset="-122"/>
                <a:ea typeface="黑体" panose="02010609060101010101" pitchFamily="2" charset="-122"/>
              </a:rPr>
              <a:t> </a:t>
            </a:r>
            <a:r>
              <a:rPr lang="zh-CN" altLang="en-US" sz="2200" b="1" dirty="0">
                <a:solidFill>
                  <a:schemeClr val="folHlink"/>
                </a:solidFill>
                <a:latin typeface="黑体" panose="02010609060101010101" pitchFamily="2" charset="-122"/>
                <a:ea typeface="黑体" panose="02010609060101010101" pitchFamily="2" charset="-122"/>
              </a:rPr>
              <a:t>牛奶平板</a:t>
            </a:r>
            <a:r>
              <a:rPr lang="zh-CN" altLang="zh-CN" sz="2200" b="1" dirty="0">
                <a:solidFill>
                  <a:schemeClr val="folHlink"/>
                </a:solidFill>
                <a:latin typeface="黑体" panose="02010609060101010101" pitchFamily="2" charset="-122"/>
                <a:ea typeface="黑体" panose="02010609060101010101" pitchFamily="2" charset="-122"/>
              </a:rPr>
              <a:t>：</a:t>
            </a:r>
            <a:r>
              <a:rPr lang="zh-CN" altLang="en-US" sz="2200" b="1" dirty="0">
                <a:solidFill>
                  <a:schemeClr val="folHlink"/>
                </a:solidFill>
                <a:latin typeface="黑体" panose="02010609060101010101" pitchFamily="2" charset="-122"/>
                <a:ea typeface="黑体" panose="02010609060101010101" pitchFamily="2" charset="-122"/>
              </a:rPr>
              <a:t>分离蛋白酶产生菌；</a:t>
            </a:r>
            <a:endParaRPr lang="zh-CN" altLang="en-US" sz="2200" b="1" dirty="0">
              <a:solidFill>
                <a:schemeClr val="folHlink"/>
              </a:solidFill>
              <a:latin typeface="黑体" panose="02010609060101010101" pitchFamily="2" charset="-122"/>
              <a:ea typeface="黑体" panose="02010609060101010101" pitchFamily="2" charset="-122"/>
            </a:endParaRPr>
          </a:p>
        </p:txBody>
      </p:sp>
      <p:sp>
        <p:nvSpPr>
          <p:cNvPr id="263176" name="Text Box 8"/>
          <p:cNvSpPr txBox="1"/>
          <p:nvPr/>
        </p:nvSpPr>
        <p:spPr>
          <a:xfrm>
            <a:off x="4616450" y="3408363"/>
            <a:ext cx="4779963" cy="7620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Font typeface="Marlett" pitchFamily="2" charset="2"/>
              <a:buChar char="t"/>
            </a:pPr>
            <a:r>
              <a:rPr lang="zh-CN" altLang="en-US" sz="2200" dirty="0">
                <a:solidFill>
                  <a:srgbClr val="FF3300"/>
                </a:solidFill>
                <a:latin typeface="黑体" panose="02010609060101010101" pitchFamily="2" charset="-122"/>
                <a:ea typeface="黑体" panose="02010609060101010101" pitchFamily="2" charset="-122"/>
              </a:rPr>
              <a:t> </a:t>
            </a:r>
            <a:r>
              <a:rPr lang="zh-CN" altLang="en-US" sz="2200" b="1" dirty="0">
                <a:solidFill>
                  <a:schemeClr val="folHlink"/>
                </a:solidFill>
                <a:latin typeface="黑体" panose="02010609060101010101" pitchFamily="2" charset="-122"/>
                <a:ea typeface="黑体" panose="02010609060101010101" pitchFamily="2" charset="-122"/>
              </a:rPr>
              <a:t>利用特定细菌</a:t>
            </a:r>
            <a:r>
              <a:rPr lang="zh-CN" altLang="en-US" sz="2200" b="1" dirty="0">
                <a:solidFill>
                  <a:schemeClr val="tx2"/>
                </a:solidFill>
                <a:latin typeface="黑体" panose="02010609060101010101" pitchFamily="2" charset="-122"/>
                <a:ea typeface="黑体" panose="02010609060101010101" pitchFamily="2" charset="-122"/>
              </a:rPr>
              <a:t>（例如</a:t>
            </a:r>
            <a:r>
              <a:rPr lang="zh-CN" altLang="en-US" sz="2200" b="1" dirty="0">
                <a:solidFill>
                  <a:schemeClr val="tx2"/>
                </a:solidFill>
                <a:latin typeface="黑体" panose="02010609060101010101" pitchFamily="2" charset="-122"/>
                <a:ea typeface="黑体" panose="02010609060101010101" pitchFamily="2" charset="-122"/>
                <a:hlinkClick r:id="rId2" action="ppaction://hlinkfile"/>
              </a:rPr>
              <a:t>粘细菌</a:t>
            </a:r>
            <a:r>
              <a:rPr lang="zh-CN" altLang="en-US" sz="2200" b="1" dirty="0">
                <a:solidFill>
                  <a:schemeClr val="tx2"/>
                </a:solidFill>
                <a:latin typeface="黑体" panose="02010609060101010101" pitchFamily="2" charset="-122"/>
                <a:ea typeface="黑体" panose="02010609060101010101" pitchFamily="2" charset="-122"/>
              </a:rPr>
              <a:t>）</a:t>
            </a:r>
            <a:endParaRPr lang="zh-CN" altLang="en-US" sz="2200" b="1" dirty="0">
              <a:solidFill>
                <a:schemeClr val="tx2"/>
              </a:solidFill>
              <a:latin typeface="黑体" panose="02010609060101010101" pitchFamily="2" charset="-122"/>
              <a:ea typeface="黑体" panose="02010609060101010101" pitchFamily="2" charset="-122"/>
            </a:endParaRPr>
          </a:p>
          <a:p>
            <a:pPr marL="0" lvl="0" indent="0" eaLnBrk="1" hangingPunct="1">
              <a:spcBef>
                <a:spcPct val="0"/>
              </a:spcBef>
              <a:buFont typeface="Marlett" pitchFamily="2" charset="2"/>
              <a:buNone/>
            </a:pPr>
            <a:r>
              <a:rPr lang="zh-CN" altLang="en-US" sz="2200" b="1" dirty="0">
                <a:solidFill>
                  <a:schemeClr val="folHlink"/>
                </a:solidFill>
                <a:latin typeface="黑体" panose="02010609060101010101" pitchFamily="2" charset="-122"/>
                <a:ea typeface="黑体" panose="02010609060101010101" pitchFamily="2" charset="-122"/>
              </a:rPr>
              <a:t>   的滑动特点进行分离纯化；</a:t>
            </a:r>
            <a:endParaRPr lang="zh-CN" altLang="en-US" sz="2200" b="1" dirty="0">
              <a:latin typeface="黑体" panose="02010609060101010101" pitchFamily="2" charset="-122"/>
              <a:ea typeface="黑体" panose="02010609060101010101" pitchFamily="2" charset="-122"/>
            </a:endParaRPr>
          </a:p>
        </p:txBody>
      </p:sp>
      <p:pic>
        <p:nvPicPr>
          <p:cNvPr id="263178" name="Picture 10" descr="Image011"/>
          <p:cNvPicPr>
            <a:picLocks noChangeAspect="1"/>
          </p:cNvPicPr>
          <p:nvPr/>
        </p:nvPicPr>
        <p:blipFill>
          <a:blip r:embed="rId3"/>
          <a:stretch>
            <a:fillRect/>
          </a:stretch>
        </p:blipFill>
        <p:spPr>
          <a:xfrm>
            <a:off x="0" y="368300"/>
            <a:ext cx="6629400" cy="6489700"/>
          </a:xfrm>
          <a:prstGeom prst="rect">
            <a:avLst/>
          </a:prstGeom>
          <a:noFill/>
          <a:ln w="9525">
            <a:noFill/>
          </a:ln>
        </p:spPr>
      </p:pic>
      <p:sp>
        <p:nvSpPr>
          <p:cNvPr id="64522" name="Text Box 12"/>
          <p:cNvSpPr txBox="1"/>
          <p:nvPr/>
        </p:nvSpPr>
        <p:spPr>
          <a:xfrm>
            <a:off x="7664450" y="-22225"/>
            <a:ext cx="1449388" cy="523875"/>
          </a:xfrm>
          <a:prstGeom prst="rect">
            <a:avLst/>
          </a:prstGeom>
          <a:solidFill>
            <a:schemeClr val="bg2"/>
          </a:solidFill>
          <a:ln w="2857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latin typeface="黑体" panose="02010609060101010101" pitchFamily="2" charset="-122"/>
                <a:ea typeface="黑体" panose="02010609060101010101" pitchFamily="2" charset="-122"/>
              </a:rPr>
              <a:t>参见</a:t>
            </a:r>
            <a:r>
              <a:rPr lang="en-US" altLang="zh-CN" sz="2800" b="1" dirty="0">
                <a:latin typeface="黑体" panose="02010609060101010101" pitchFamily="2" charset="-122"/>
                <a:ea typeface="黑体" panose="02010609060101010101" pitchFamily="2" charset="-122"/>
              </a:rPr>
              <a:t>P19</a:t>
            </a:r>
            <a:endParaRPr lang="en-US" altLang="zh-CN" sz="2800" b="1" dirty="0">
              <a:latin typeface="黑体" panose="02010609060101010101" pitchFamily="2" charset="-122"/>
              <a:ea typeface="黑体" panose="02010609060101010101" pitchFamily="2" charset="-122"/>
            </a:endParaRPr>
          </a:p>
        </p:txBody>
      </p:sp>
      <p:pic>
        <p:nvPicPr>
          <p:cNvPr id="263181" name="Picture 13" descr="clear zone1"/>
          <p:cNvPicPr>
            <a:picLocks noChangeAspect="1"/>
          </p:cNvPicPr>
          <p:nvPr/>
        </p:nvPicPr>
        <p:blipFill>
          <a:blip r:embed="rId4"/>
          <a:srcRect r="6511" b="-415"/>
          <a:stretch>
            <a:fillRect/>
          </a:stretch>
        </p:blipFill>
        <p:spPr>
          <a:xfrm>
            <a:off x="0" y="1536700"/>
            <a:ext cx="6588125" cy="53213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3170"/>
                                        </p:tgtEl>
                                        <p:attrNameLst>
                                          <p:attrName>style.visibility</p:attrName>
                                        </p:attrNameLst>
                                      </p:cBhvr>
                                      <p:to>
                                        <p:strVal val="visible"/>
                                      </p:to>
                                    </p:set>
                                    <p:anim calcmode="lin" valueType="num">
                                      <p:cBhvr additive="base">
                                        <p:cTn id="7" dur="500" fill="hold"/>
                                        <p:tgtEl>
                                          <p:spTgt spid="263170"/>
                                        </p:tgtEl>
                                        <p:attrNameLst>
                                          <p:attrName>ppt_x</p:attrName>
                                        </p:attrNameLst>
                                      </p:cBhvr>
                                      <p:tavLst>
                                        <p:tav tm="0">
                                          <p:val>
                                            <p:strVal val="#ppt_x"/>
                                          </p:val>
                                        </p:tav>
                                        <p:tav tm="100000">
                                          <p:val>
                                            <p:strVal val="#ppt_x"/>
                                          </p:val>
                                        </p:tav>
                                      </p:tavLst>
                                    </p:anim>
                                    <p:anim calcmode="lin" valueType="num">
                                      <p:cBhvr additive="base">
                                        <p:cTn id="8" dur="500" fill="hold"/>
                                        <p:tgtEl>
                                          <p:spTgt spid="263170"/>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63173"/>
                                        </p:tgtEl>
                                        <p:attrNameLst>
                                          <p:attrName>style.visibility</p:attrName>
                                        </p:attrNameLst>
                                      </p:cBhvr>
                                      <p:to>
                                        <p:strVal val="visible"/>
                                      </p:to>
                                    </p:set>
                                    <p:anim calcmode="lin" valueType="num">
                                      <p:cBhvr additive="base">
                                        <p:cTn id="13" dur="500" fill="hold"/>
                                        <p:tgtEl>
                                          <p:spTgt spid="263173"/>
                                        </p:tgtEl>
                                        <p:attrNameLst>
                                          <p:attrName>ppt_x</p:attrName>
                                        </p:attrNameLst>
                                      </p:cBhvr>
                                      <p:tavLst>
                                        <p:tav tm="0">
                                          <p:val>
                                            <p:strVal val="#ppt_x"/>
                                          </p:val>
                                        </p:tav>
                                        <p:tav tm="100000">
                                          <p:val>
                                            <p:strVal val="#ppt_x"/>
                                          </p:val>
                                        </p:tav>
                                      </p:tavLst>
                                    </p:anim>
                                    <p:anim calcmode="lin" valueType="num">
                                      <p:cBhvr additive="base">
                                        <p:cTn id="14" dur="500" fill="hold"/>
                                        <p:tgtEl>
                                          <p:spTgt spid="263173"/>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9" fill="hold" grpId="0" nodeType="clickEffect">
                                  <p:stCondLst>
                                    <p:cond delay="0"/>
                                  </p:stCondLst>
                                  <p:childTnLst>
                                    <p:set>
                                      <p:cBhvr>
                                        <p:cTn id="18" dur="1" fill="hold">
                                          <p:stCondLst>
                                            <p:cond delay="0"/>
                                          </p:stCondLst>
                                        </p:cTn>
                                        <p:tgtEl>
                                          <p:spTgt spid="263175"/>
                                        </p:tgtEl>
                                        <p:attrNameLst>
                                          <p:attrName>style.visibility</p:attrName>
                                        </p:attrNameLst>
                                      </p:cBhvr>
                                      <p:to>
                                        <p:strVal val="visible"/>
                                      </p:to>
                                    </p:set>
                                    <p:anim calcmode="lin" valueType="num">
                                      <p:cBhvr additive="base">
                                        <p:cTn id="19" dur="500" fill="hold"/>
                                        <p:tgtEl>
                                          <p:spTgt spid="263175"/>
                                        </p:tgtEl>
                                        <p:attrNameLst>
                                          <p:attrName>ppt_x</p:attrName>
                                        </p:attrNameLst>
                                      </p:cBhvr>
                                      <p:tavLst>
                                        <p:tav tm="0">
                                          <p:val>
                                            <p:strVal val="0-#ppt_w/2"/>
                                          </p:val>
                                        </p:tav>
                                        <p:tav tm="100000">
                                          <p:val>
                                            <p:strVal val="#ppt_x"/>
                                          </p:val>
                                        </p:tav>
                                      </p:tavLst>
                                    </p:anim>
                                    <p:anim calcmode="lin" valueType="num">
                                      <p:cBhvr additive="base">
                                        <p:cTn id="20" dur="500" fill="hold"/>
                                        <p:tgtEl>
                                          <p:spTgt spid="263175"/>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263181"/>
                                        </p:tgtEl>
                                        <p:attrNameLst>
                                          <p:attrName>style.visibility</p:attrName>
                                        </p:attrNameLst>
                                      </p:cBhvr>
                                      <p:to>
                                        <p:strVal val="visible"/>
                                      </p:to>
                                    </p:set>
                                    <p:anim calcmode="lin" valueType="num">
                                      <p:cBhvr additive="base">
                                        <p:cTn id="25" dur="500" fill="hold"/>
                                        <p:tgtEl>
                                          <p:spTgt spid="263181"/>
                                        </p:tgtEl>
                                        <p:attrNameLst>
                                          <p:attrName>ppt_x</p:attrName>
                                        </p:attrNameLst>
                                      </p:cBhvr>
                                      <p:tavLst>
                                        <p:tav tm="0">
                                          <p:val>
                                            <p:strVal val="#ppt_x"/>
                                          </p:val>
                                        </p:tav>
                                        <p:tav tm="100000">
                                          <p:val>
                                            <p:strVal val="#ppt_x"/>
                                          </p:val>
                                        </p:tav>
                                      </p:tavLst>
                                    </p:anim>
                                    <p:anim calcmode="lin" valueType="num">
                                      <p:cBhvr additive="base">
                                        <p:cTn id="26" dur="500" fill="hold"/>
                                        <p:tgtEl>
                                          <p:spTgt spid="263181"/>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263181"/>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2" presetClass="entr" presetSubtype="9" fill="hold" grpId="0" nodeType="clickEffect">
                                  <p:stCondLst>
                                    <p:cond delay="0"/>
                                  </p:stCondLst>
                                  <p:childTnLst>
                                    <p:set>
                                      <p:cBhvr>
                                        <p:cTn id="30" dur="1" fill="hold">
                                          <p:stCondLst>
                                            <p:cond delay="0"/>
                                          </p:stCondLst>
                                        </p:cTn>
                                        <p:tgtEl>
                                          <p:spTgt spid="263174"/>
                                        </p:tgtEl>
                                        <p:attrNameLst>
                                          <p:attrName>style.visibility</p:attrName>
                                        </p:attrNameLst>
                                      </p:cBhvr>
                                      <p:to>
                                        <p:strVal val="visible"/>
                                      </p:to>
                                    </p:set>
                                    <p:anim calcmode="lin" valueType="num">
                                      <p:cBhvr additive="base">
                                        <p:cTn id="31" dur="500" fill="hold"/>
                                        <p:tgtEl>
                                          <p:spTgt spid="263174"/>
                                        </p:tgtEl>
                                        <p:attrNameLst>
                                          <p:attrName>ppt_x</p:attrName>
                                        </p:attrNameLst>
                                      </p:cBhvr>
                                      <p:tavLst>
                                        <p:tav tm="0">
                                          <p:val>
                                            <p:strVal val="0-#ppt_w/2"/>
                                          </p:val>
                                        </p:tav>
                                        <p:tav tm="100000">
                                          <p:val>
                                            <p:strVal val="#ppt_x"/>
                                          </p:val>
                                        </p:tav>
                                      </p:tavLst>
                                    </p:anim>
                                    <p:anim calcmode="lin" valueType="num">
                                      <p:cBhvr additive="base">
                                        <p:cTn id="32" dur="500" fill="hold"/>
                                        <p:tgtEl>
                                          <p:spTgt spid="263174"/>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1" fill="hold" nodeType="clickEffect">
                                  <p:stCondLst>
                                    <p:cond delay="0"/>
                                  </p:stCondLst>
                                  <p:childTnLst>
                                    <p:set>
                                      <p:cBhvr>
                                        <p:cTn id="36" dur="1" fill="hold">
                                          <p:stCondLst>
                                            <p:cond delay="0"/>
                                          </p:stCondLst>
                                        </p:cTn>
                                        <p:tgtEl>
                                          <p:spTgt spid="263178"/>
                                        </p:tgtEl>
                                        <p:attrNameLst>
                                          <p:attrName>style.visibility</p:attrName>
                                        </p:attrNameLst>
                                      </p:cBhvr>
                                      <p:to>
                                        <p:strVal val="visible"/>
                                      </p:to>
                                    </p:set>
                                    <p:anim calcmode="lin" valueType="num">
                                      <p:cBhvr additive="base">
                                        <p:cTn id="37" dur="500" fill="hold"/>
                                        <p:tgtEl>
                                          <p:spTgt spid="263178"/>
                                        </p:tgtEl>
                                        <p:attrNameLst>
                                          <p:attrName>ppt_x</p:attrName>
                                        </p:attrNameLst>
                                      </p:cBhvr>
                                      <p:tavLst>
                                        <p:tav tm="0">
                                          <p:val>
                                            <p:strVal val="#ppt_x"/>
                                          </p:val>
                                        </p:tav>
                                        <p:tav tm="100000">
                                          <p:val>
                                            <p:strVal val="#ppt_x"/>
                                          </p:val>
                                        </p:tav>
                                      </p:tavLst>
                                    </p:anim>
                                    <p:anim calcmode="lin" valueType="num">
                                      <p:cBhvr additive="base">
                                        <p:cTn id="38" dur="500" fill="hold"/>
                                        <p:tgtEl>
                                          <p:spTgt spid="263178"/>
                                        </p:tgtEl>
                                        <p:attrNameLst>
                                          <p:attrName>ppt_y</p:attrName>
                                        </p:attrNameLst>
                                      </p:cBhvr>
                                      <p:tavLst>
                                        <p:tav tm="0">
                                          <p:val>
                                            <p:strVal val="0-#ppt_h/2"/>
                                          </p:val>
                                        </p:tav>
                                        <p:tav tm="100000">
                                          <p:val>
                                            <p:strVal val="#ppt_y"/>
                                          </p:val>
                                        </p:tav>
                                      </p:tavLst>
                                    </p:anim>
                                  </p:childTnLst>
                                  <p:subTnLst>
                                    <p:set>
                                      <p:cBhvr override="childStyle">
                                        <p:cTn dur="1" fill="hold" display="0" masterRel="nextClick" afterEffect="1"/>
                                        <p:tgtEl>
                                          <p:spTgt spid="263178"/>
                                        </p:tgtEl>
                                        <p:attrNameLst>
                                          <p:attrName>style.visibility</p:attrName>
                                        </p:attrNameLst>
                                      </p:cBhvr>
                                      <p:to>
                                        <p:strVal val="hidden"/>
                                      </p:to>
                                    </p:set>
                                  </p:sub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childTnLst>
                                    <p:set>
                                      <p:cBhvr>
                                        <p:cTn id="42" dur="1" fill="hold">
                                          <p:stCondLst>
                                            <p:cond delay="0"/>
                                          </p:stCondLst>
                                        </p:cTn>
                                        <p:tgtEl>
                                          <p:spTgt spid="263176"/>
                                        </p:tgtEl>
                                        <p:attrNameLst>
                                          <p:attrName>style.visibility</p:attrName>
                                        </p:attrNameLst>
                                      </p:cBhvr>
                                      <p:to>
                                        <p:strVal val="visible"/>
                                      </p:to>
                                    </p:set>
                                    <p:anim calcmode="lin" valueType="num">
                                      <p:cBhvr additive="base">
                                        <p:cTn id="43" dur="500" fill="hold"/>
                                        <p:tgtEl>
                                          <p:spTgt spid="263176"/>
                                        </p:tgtEl>
                                        <p:attrNameLst>
                                          <p:attrName>ppt_x</p:attrName>
                                        </p:attrNameLst>
                                      </p:cBhvr>
                                      <p:tavLst>
                                        <p:tav tm="0">
                                          <p:val>
                                            <p:strVal val="0-#ppt_w/2"/>
                                          </p:val>
                                        </p:tav>
                                        <p:tav tm="100000">
                                          <p:val>
                                            <p:strVal val="#ppt_x"/>
                                          </p:val>
                                        </p:tav>
                                      </p:tavLst>
                                    </p:anim>
                                    <p:anim calcmode="lin" valueType="num">
                                      <p:cBhvr additive="base">
                                        <p:cTn id="44" dur="500" fill="hold"/>
                                        <p:tgtEl>
                                          <p:spTgt spid="26317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3173" grpId="0" animBg="1"/>
      <p:bldP spid="263174" grpId="0"/>
      <p:bldP spid="263175" grpId="0"/>
      <p:bldP spid="263176"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6562" name="Text Box 2"/>
          <p:cNvSpPr txBox="1"/>
          <p:nvPr/>
        </p:nvSpPr>
        <p:spPr>
          <a:xfrm>
            <a:off x="323850" y="188913"/>
            <a:ext cx="3854450"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3600" b="1" dirty="0">
                <a:solidFill>
                  <a:schemeClr val="accent1"/>
                </a:solidFill>
                <a:latin typeface="黑体" panose="02010609060101010101" pitchFamily="2" charset="-122"/>
                <a:ea typeface="黑体" panose="02010609060101010101" pitchFamily="2" charset="-122"/>
              </a:rPr>
              <a:t>五、选择培养分离</a:t>
            </a:r>
            <a:endParaRPr lang="zh-CN" altLang="en-US" sz="2400" b="1" dirty="0">
              <a:latin typeface="黑体" panose="02010609060101010101" pitchFamily="2" charset="-122"/>
              <a:ea typeface="黑体" panose="02010609060101010101" pitchFamily="2" charset="-122"/>
            </a:endParaRPr>
          </a:p>
        </p:txBody>
      </p:sp>
      <p:sp>
        <p:nvSpPr>
          <p:cNvPr id="66563" name="Text Box 3"/>
          <p:cNvSpPr txBox="1"/>
          <p:nvPr/>
        </p:nvSpPr>
        <p:spPr>
          <a:xfrm>
            <a:off x="539750" y="981075"/>
            <a:ext cx="2940050"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3600" b="1" dirty="0">
                <a:latin typeface="黑体" panose="02010609060101010101" pitchFamily="2" charset="-122"/>
                <a:ea typeface="黑体" panose="02010609060101010101" pitchFamily="2" charset="-122"/>
              </a:rPr>
              <a:t>2.  富集培养</a:t>
            </a:r>
            <a:endParaRPr lang="zh-CN" altLang="en-US" sz="2400" b="1" dirty="0">
              <a:latin typeface="黑体" panose="02010609060101010101" pitchFamily="2" charset="-122"/>
              <a:ea typeface="黑体" panose="02010609060101010101" pitchFamily="2" charset="-122"/>
            </a:endParaRPr>
          </a:p>
        </p:txBody>
      </p:sp>
      <p:sp>
        <p:nvSpPr>
          <p:cNvPr id="264196" name="Text Box 4"/>
          <p:cNvSpPr txBox="1"/>
          <p:nvPr/>
        </p:nvSpPr>
        <p:spPr>
          <a:xfrm>
            <a:off x="2484438" y="5734050"/>
            <a:ext cx="5924550" cy="544513"/>
          </a:xfrm>
          <a:prstGeom prst="rect">
            <a:avLst/>
          </a:prstGeom>
          <a:solidFill>
            <a:schemeClr val="bg2"/>
          </a:solidFill>
          <a:ln w="25400"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latin typeface="黑体" panose="02010609060101010101" pitchFamily="2" charset="-122"/>
                <a:ea typeface="黑体" panose="02010609060101010101" pitchFamily="2" charset="-122"/>
              </a:rPr>
              <a:t>从自然界中分离到所需的特定微生物</a:t>
            </a:r>
            <a:endParaRPr lang="zh-CN" altLang="en-US" sz="2800" b="1" dirty="0">
              <a:latin typeface="黑体" panose="02010609060101010101" pitchFamily="2" charset="-122"/>
              <a:ea typeface="黑体" panose="02010609060101010101" pitchFamily="2" charset="-122"/>
            </a:endParaRPr>
          </a:p>
        </p:txBody>
      </p:sp>
      <p:sp>
        <p:nvSpPr>
          <p:cNvPr id="264197" name="Text Box 5"/>
          <p:cNvSpPr txBox="1"/>
          <p:nvPr/>
        </p:nvSpPr>
        <p:spPr>
          <a:xfrm>
            <a:off x="3733800" y="1928813"/>
            <a:ext cx="2709863" cy="544512"/>
          </a:xfrm>
          <a:prstGeom prst="rect">
            <a:avLst/>
          </a:prstGeom>
          <a:solidFill>
            <a:schemeClr val="bg2"/>
          </a:solidFill>
          <a:ln w="25400"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latin typeface="黑体" panose="02010609060101010101" pitchFamily="2" charset="-122"/>
                <a:ea typeface="黑体" panose="02010609060101010101" pitchFamily="2" charset="-122"/>
              </a:rPr>
              <a:t>特定的环境条件</a:t>
            </a:r>
            <a:endParaRPr lang="zh-CN" altLang="en-US" sz="2800" b="1" dirty="0">
              <a:latin typeface="黑体" panose="02010609060101010101" pitchFamily="2" charset="-122"/>
              <a:ea typeface="黑体" panose="02010609060101010101" pitchFamily="2" charset="-122"/>
            </a:endParaRPr>
          </a:p>
        </p:txBody>
      </p:sp>
      <p:sp>
        <p:nvSpPr>
          <p:cNvPr id="264198" name="Text Box 6"/>
          <p:cNvSpPr txBox="1"/>
          <p:nvPr/>
        </p:nvSpPr>
        <p:spPr>
          <a:xfrm>
            <a:off x="2555875" y="3244850"/>
            <a:ext cx="5567363" cy="544513"/>
          </a:xfrm>
          <a:prstGeom prst="rect">
            <a:avLst/>
          </a:prstGeom>
          <a:solidFill>
            <a:schemeClr val="bg2"/>
          </a:solidFill>
          <a:ln w="25400"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latin typeface="黑体" panose="02010609060101010101" pitchFamily="2" charset="-122"/>
                <a:ea typeface="黑体" panose="02010609060101010101" pitchFamily="2" charset="-122"/>
              </a:rPr>
              <a:t>仅适应于该条件的微生物旺盛生长</a:t>
            </a:r>
            <a:endParaRPr lang="zh-CN" altLang="en-US" sz="2800" b="1" dirty="0">
              <a:latin typeface="黑体" panose="02010609060101010101" pitchFamily="2" charset="-122"/>
              <a:ea typeface="黑体" panose="02010609060101010101" pitchFamily="2" charset="-122"/>
            </a:endParaRPr>
          </a:p>
        </p:txBody>
      </p:sp>
      <p:sp>
        <p:nvSpPr>
          <p:cNvPr id="264199" name="Text Box 7"/>
          <p:cNvSpPr txBox="1"/>
          <p:nvPr/>
        </p:nvSpPr>
        <p:spPr>
          <a:xfrm>
            <a:off x="2339975" y="4508500"/>
            <a:ext cx="6281738" cy="544513"/>
          </a:xfrm>
          <a:prstGeom prst="rect">
            <a:avLst/>
          </a:prstGeom>
          <a:solidFill>
            <a:schemeClr val="bg2"/>
          </a:solidFill>
          <a:ln w="25400"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latin typeface="黑体" panose="02010609060101010101" pitchFamily="2" charset="-122"/>
                <a:ea typeface="黑体" panose="02010609060101010101" pitchFamily="2" charset="-122"/>
              </a:rPr>
              <a:t>待分离微生物在群落中的数量大大增加</a:t>
            </a:r>
            <a:endParaRPr lang="zh-CN" altLang="en-US" sz="2800" b="1" dirty="0">
              <a:latin typeface="黑体" panose="02010609060101010101" pitchFamily="2" charset="-122"/>
              <a:ea typeface="黑体" panose="02010609060101010101" pitchFamily="2" charset="-122"/>
            </a:endParaRPr>
          </a:p>
        </p:txBody>
      </p:sp>
      <p:sp>
        <p:nvSpPr>
          <p:cNvPr id="264200" name="AutoShape 8"/>
          <p:cNvSpPr/>
          <p:nvPr/>
        </p:nvSpPr>
        <p:spPr>
          <a:xfrm>
            <a:off x="4800600" y="2743200"/>
            <a:ext cx="228600" cy="381000"/>
          </a:xfrm>
          <a:prstGeom prst="downArrow">
            <a:avLst>
              <a:gd name="adj1" fmla="val 50000"/>
              <a:gd name="adj2" fmla="val 41666"/>
            </a:avLst>
          </a:prstGeom>
          <a:solidFill>
            <a:schemeClr val="accent1"/>
          </a:solidFill>
          <a:ln w="952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800" dirty="0"/>
          </a:p>
        </p:txBody>
      </p:sp>
      <p:sp>
        <p:nvSpPr>
          <p:cNvPr id="264201" name="AutoShape 9"/>
          <p:cNvSpPr/>
          <p:nvPr/>
        </p:nvSpPr>
        <p:spPr>
          <a:xfrm>
            <a:off x="4787900" y="3933825"/>
            <a:ext cx="228600" cy="381000"/>
          </a:xfrm>
          <a:prstGeom prst="downArrow">
            <a:avLst>
              <a:gd name="adj1" fmla="val 50000"/>
              <a:gd name="adj2" fmla="val 41666"/>
            </a:avLst>
          </a:prstGeom>
          <a:solidFill>
            <a:schemeClr val="accent1"/>
          </a:solidFill>
          <a:ln w="952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800" dirty="0"/>
          </a:p>
        </p:txBody>
      </p:sp>
      <p:sp>
        <p:nvSpPr>
          <p:cNvPr id="264202" name="AutoShape 10"/>
          <p:cNvSpPr/>
          <p:nvPr/>
        </p:nvSpPr>
        <p:spPr>
          <a:xfrm>
            <a:off x="4859338" y="5229225"/>
            <a:ext cx="228600" cy="381000"/>
          </a:xfrm>
          <a:prstGeom prst="downArrow">
            <a:avLst>
              <a:gd name="adj1" fmla="val 50000"/>
              <a:gd name="adj2" fmla="val 41666"/>
            </a:avLst>
          </a:prstGeom>
          <a:solidFill>
            <a:schemeClr val="accent1"/>
          </a:solidFill>
          <a:ln w="952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800" dirty="0"/>
          </a:p>
        </p:txBody>
      </p:sp>
      <p:sp>
        <p:nvSpPr>
          <p:cNvPr id="264203" name="Text Box 11"/>
          <p:cNvSpPr txBox="1"/>
          <p:nvPr/>
        </p:nvSpPr>
        <p:spPr>
          <a:xfrm>
            <a:off x="7308850" y="260350"/>
            <a:ext cx="1449388" cy="523875"/>
          </a:xfrm>
          <a:prstGeom prst="rect">
            <a:avLst/>
          </a:prstGeom>
          <a:solidFill>
            <a:schemeClr val="bg2"/>
          </a:solidFill>
          <a:ln w="2857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latin typeface="黑体" panose="02010609060101010101" pitchFamily="2" charset="-122"/>
                <a:ea typeface="黑体" panose="02010609060101010101" pitchFamily="2" charset="-122"/>
              </a:rPr>
              <a:t>参见</a:t>
            </a:r>
            <a:r>
              <a:rPr lang="en-US" altLang="zh-CN" sz="2800" b="1" dirty="0">
                <a:latin typeface="黑体" panose="02010609060101010101" pitchFamily="2" charset="-122"/>
                <a:ea typeface="黑体" panose="02010609060101010101" pitchFamily="2" charset="-122"/>
              </a:rPr>
              <a:t>P19</a:t>
            </a:r>
            <a:endParaRPr lang="en-US" altLang="zh-CN" sz="2800" b="1" dirty="0">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264197"/>
                                        </p:tgtEl>
                                        <p:attrNameLst>
                                          <p:attrName>style.visibility</p:attrName>
                                        </p:attrNameLst>
                                      </p:cBhvr>
                                      <p:to>
                                        <p:strVal val="visible"/>
                                      </p:to>
                                    </p:set>
                                    <p:anim calcmode="lin" valueType="num">
                                      <p:cBhvr additive="base">
                                        <p:cTn id="7" dur="500" fill="hold"/>
                                        <p:tgtEl>
                                          <p:spTgt spid="264197"/>
                                        </p:tgtEl>
                                        <p:attrNameLst>
                                          <p:attrName>ppt_x</p:attrName>
                                        </p:attrNameLst>
                                      </p:cBhvr>
                                      <p:tavLst>
                                        <p:tav tm="0">
                                          <p:val>
                                            <p:strVal val="0-#ppt_w/2"/>
                                          </p:val>
                                        </p:tav>
                                        <p:tav tm="100000">
                                          <p:val>
                                            <p:strVal val="#ppt_x"/>
                                          </p:val>
                                        </p:tav>
                                      </p:tavLst>
                                    </p:anim>
                                    <p:anim calcmode="lin" valueType="num">
                                      <p:cBhvr additive="base">
                                        <p:cTn id="8" dur="500" fill="hold"/>
                                        <p:tgtEl>
                                          <p:spTgt spid="264197"/>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1" fill="hold" grpId="0" nodeType="afterEffect">
                                  <p:stCondLst>
                                    <p:cond delay="0"/>
                                  </p:stCondLst>
                                  <p:childTnLst>
                                    <p:set>
                                      <p:cBhvr>
                                        <p:cTn id="11" dur="1" fill="hold">
                                          <p:stCondLst>
                                            <p:cond delay="0"/>
                                          </p:stCondLst>
                                        </p:cTn>
                                        <p:tgtEl>
                                          <p:spTgt spid="264200"/>
                                        </p:tgtEl>
                                        <p:attrNameLst>
                                          <p:attrName>style.visibility</p:attrName>
                                        </p:attrNameLst>
                                      </p:cBhvr>
                                      <p:to>
                                        <p:strVal val="visible"/>
                                      </p:to>
                                    </p:set>
                                    <p:anim calcmode="lin" valueType="num">
                                      <p:cBhvr additive="base">
                                        <p:cTn id="12" dur="500" fill="hold"/>
                                        <p:tgtEl>
                                          <p:spTgt spid="264200"/>
                                        </p:tgtEl>
                                        <p:attrNameLst>
                                          <p:attrName>ppt_x</p:attrName>
                                        </p:attrNameLst>
                                      </p:cBhvr>
                                      <p:tavLst>
                                        <p:tav tm="0">
                                          <p:val>
                                            <p:strVal val="#ppt_x"/>
                                          </p:val>
                                        </p:tav>
                                        <p:tav tm="100000">
                                          <p:val>
                                            <p:strVal val="#ppt_x"/>
                                          </p:val>
                                        </p:tav>
                                      </p:tavLst>
                                    </p:anim>
                                    <p:anim calcmode="lin" valueType="num">
                                      <p:cBhvr additive="base">
                                        <p:cTn id="13" dur="500" fill="hold"/>
                                        <p:tgtEl>
                                          <p:spTgt spid="264200"/>
                                        </p:tgtEl>
                                        <p:attrNameLst>
                                          <p:attrName>ppt_y</p:attrName>
                                        </p:attrNameLst>
                                      </p:cBhvr>
                                      <p:tavLst>
                                        <p:tav tm="0">
                                          <p:val>
                                            <p:strVal val="0-#ppt_h/2"/>
                                          </p:val>
                                        </p:tav>
                                        <p:tav tm="100000">
                                          <p:val>
                                            <p:strVal val="#ppt_y"/>
                                          </p:val>
                                        </p:tav>
                                      </p:tavLst>
                                    </p:anim>
                                  </p:childTnLst>
                                </p:cTn>
                              </p:par>
                            </p:childTnLst>
                          </p:cTn>
                        </p:par>
                        <p:par>
                          <p:cTn id="14" fill="hold">
                            <p:stCondLst>
                              <p:cond delay="1000"/>
                            </p:stCondLst>
                            <p:childTnLst>
                              <p:par>
                                <p:cTn id="15" presetID="2" presetClass="entr" presetSubtype="12" fill="hold" grpId="0" nodeType="afterEffect">
                                  <p:stCondLst>
                                    <p:cond delay="0"/>
                                  </p:stCondLst>
                                  <p:childTnLst>
                                    <p:set>
                                      <p:cBhvr>
                                        <p:cTn id="16" dur="1" fill="hold">
                                          <p:stCondLst>
                                            <p:cond delay="0"/>
                                          </p:stCondLst>
                                        </p:cTn>
                                        <p:tgtEl>
                                          <p:spTgt spid="264198"/>
                                        </p:tgtEl>
                                        <p:attrNameLst>
                                          <p:attrName>style.visibility</p:attrName>
                                        </p:attrNameLst>
                                      </p:cBhvr>
                                      <p:to>
                                        <p:strVal val="visible"/>
                                      </p:to>
                                    </p:set>
                                    <p:anim calcmode="lin" valueType="num">
                                      <p:cBhvr additive="base">
                                        <p:cTn id="17" dur="500" fill="hold"/>
                                        <p:tgtEl>
                                          <p:spTgt spid="264198"/>
                                        </p:tgtEl>
                                        <p:attrNameLst>
                                          <p:attrName>ppt_x</p:attrName>
                                        </p:attrNameLst>
                                      </p:cBhvr>
                                      <p:tavLst>
                                        <p:tav tm="0">
                                          <p:val>
                                            <p:strVal val="0-#ppt_w/2"/>
                                          </p:val>
                                        </p:tav>
                                        <p:tav tm="100000">
                                          <p:val>
                                            <p:strVal val="#ppt_x"/>
                                          </p:val>
                                        </p:tav>
                                      </p:tavLst>
                                    </p:anim>
                                    <p:anim calcmode="lin" valueType="num">
                                      <p:cBhvr additive="base">
                                        <p:cTn id="18" dur="500" fill="hold"/>
                                        <p:tgtEl>
                                          <p:spTgt spid="264198"/>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2" presetClass="entr" presetSubtype="12" fill="hold" grpId="0" nodeType="afterEffect">
                                  <p:stCondLst>
                                    <p:cond delay="0"/>
                                  </p:stCondLst>
                                  <p:childTnLst>
                                    <p:set>
                                      <p:cBhvr>
                                        <p:cTn id="21" dur="1" fill="hold">
                                          <p:stCondLst>
                                            <p:cond delay="0"/>
                                          </p:stCondLst>
                                        </p:cTn>
                                        <p:tgtEl>
                                          <p:spTgt spid="264201"/>
                                        </p:tgtEl>
                                        <p:attrNameLst>
                                          <p:attrName>style.visibility</p:attrName>
                                        </p:attrNameLst>
                                      </p:cBhvr>
                                      <p:to>
                                        <p:strVal val="visible"/>
                                      </p:to>
                                    </p:set>
                                    <p:anim calcmode="lin" valueType="num">
                                      <p:cBhvr additive="base">
                                        <p:cTn id="22" dur="500" fill="hold"/>
                                        <p:tgtEl>
                                          <p:spTgt spid="264201"/>
                                        </p:tgtEl>
                                        <p:attrNameLst>
                                          <p:attrName>ppt_x</p:attrName>
                                        </p:attrNameLst>
                                      </p:cBhvr>
                                      <p:tavLst>
                                        <p:tav tm="0">
                                          <p:val>
                                            <p:strVal val="0-#ppt_w/2"/>
                                          </p:val>
                                        </p:tav>
                                        <p:tav tm="100000">
                                          <p:val>
                                            <p:strVal val="#ppt_x"/>
                                          </p:val>
                                        </p:tav>
                                      </p:tavLst>
                                    </p:anim>
                                    <p:anim calcmode="lin" valueType="num">
                                      <p:cBhvr additive="base">
                                        <p:cTn id="23" dur="500" fill="hold"/>
                                        <p:tgtEl>
                                          <p:spTgt spid="264201"/>
                                        </p:tgtEl>
                                        <p:attrNameLst>
                                          <p:attrName>ppt_y</p:attrName>
                                        </p:attrNameLst>
                                      </p:cBhvr>
                                      <p:tavLst>
                                        <p:tav tm="0">
                                          <p:val>
                                            <p:strVal val="1+#ppt_h/2"/>
                                          </p:val>
                                        </p:tav>
                                        <p:tav tm="100000">
                                          <p:val>
                                            <p:strVal val="#ppt_y"/>
                                          </p:val>
                                        </p:tav>
                                      </p:tavLst>
                                    </p:anim>
                                  </p:childTnLst>
                                </p:cTn>
                              </p:par>
                            </p:childTnLst>
                          </p:cTn>
                        </p:par>
                        <p:par>
                          <p:cTn id="24" fill="hold">
                            <p:stCondLst>
                              <p:cond delay="2000"/>
                            </p:stCondLst>
                            <p:childTnLst>
                              <p:par>
                                <p:cTn id="25" presetID="2" presetClass="entr" presetSubtype="8" fill="hold" grpId="0" nodeType="afterEffect">
                                  <p:stCondLst>
                                    <p:cond delay="0"/>
                                  </p:stCondLst>
                                  <p:childTnLst>
                                    <p:set>
                                      <p:cBhvr>
                                        <p:cTn id="26" dur="1" fill="hold">
                                          <p:stCondLst>
                                            <p:cond delay="0"/>
                                          </p:stCondLst>
                                        </p:cTn>
                                        <p:tgtEl>
                                          <p:spTgt spid="264203"/>
                                        </p:tgtEl>
                                        <p:attrNameLst>
                                          <p:attrName>style.visibility</p:attrName>
                                        </p:attrNameLst>
                                      </p:cBhvr>
                                      <p:to>
                                        <p:strVal val="visible"/>
                                      </p:to>
                                    </p:set>
                                    <p:anim calcmode="lin" valueType="num">
                                      <p:cBhvr additive="base">
                                        <p:cTn id="27" dur="500" fill="hold"/>
                                        <p:tgtEl>
                                          <p:spTgt spid="264203"/>
                                        </p:tgtEl>
                                        <p:attrNameLst>
                                          <p:attrName>ppt_x</p:attrName>
                                        </p:attrNameLst>
                                      </p:cBhvr>
                                      <p:tavLst>
                                        <p:tav tm="0">
                                          <p:val>
                                            <p:strVal val="0-#ppt_w/2"/>
                                          </p:val>
                                        </p:tav>
                                        <p:tav tm="100000">
                                          <p:val>
                                            <p:strVal val="#ppt_x"/>
                                          </p:val>
                                        </p:tav>
                                      </p:tavLst>
                                    </p:anim>
                                    <p:anim calcmode="lin" valueType="num">
                                      <p:cBhvr additive="base">
                                        <p:cTn id="28" dur="500" fill="hold"/>
                                        <p:tgtEl>
                                          <p:spTgt spid="264203"/>
                                        </p:tgtEl>
                                        <p:attrNameLst>
                                          <p:attrName>ppt_y</p:attrName>
                                        </p:attrNameLst>
                                      </p:cBhvr>
                                      <p:tavLst>
                                        <p:tav tm="0">
                                          <p:val>
                                            <p:strVal val="#ppt_y"/>
                                          </p:val>
                                        </p:tav>
                                        <p:tav tm="100000">
                                          <p:val>
                                            <p:strVal val="#ppt_y"/>
                                          </p:val>
                                        </p:tav>
                                      </p:tavLst>
                                    </p:anim>
                                  </p:childTnLst>
                                </p:cTn>
                              </p:par>
                            </p:childTnLst>
                          </p:cTn>
                        </p:par>
                        <p:par>
                          <p:cTn id="29" fill="hold">
                            <p:stCondLst>
                              <p:cond delay="2500"/>
                            </p:stCondLst>
                            <p:childTnLst>
                              <p:par>
                                <p:cTn id="30" presetID="2" presetClass="entr" presetSubtype="8" fill="hold" grpId="0" nodeType="afterEffect">
                                  <p:stCondLst>
                                    <p:cond delay="0"/>
                                  </p:stCondLst>
                                  <p:childTnLst>
                                    <p:set>
                                      <p:cBhvr>
                                        <p:cTn id="31" dur="1" fill="hold">
                                          <p:stCondLst>
                                            <p:cond delay="0"/>
                                          </p:stCondLst>
                                        </p:cTn>
                                        <p:tgtEl>
                                          <p:spTgt spid="264199"/>
                                        </p:tgtEl>
                                        <p:attrNameLst>
                                          <p:attrName>style.visibility</p:attrName>
                                        </p:attrNameLst>
                                      </p:cBhvr>
                                      <p:to>
                                        <p:strVal val="visible"/>
                                      </p:to>
                                    </p:set>
                                    <p:anim calcmode="lin" valueType="num">
                                      <p:cBhvr additive="base">
                                        <p:cTn id="32" dur="500" fill="hold"/>
                                        <p:tgtEl>
                                          <p:spTgt spid="264199"/>
                                        </p:tgtEl>
                                        <p:attrNameLst>
                                          <p:attrName>ppt_x</p:attrName>
                                        </p:attrNameLst>
                                      </p:cBhvr>
                                      <p:tavLst>
                                        <p:tav tm="0">
                                          <p:val>
                                            <p:strVal val="0-#ppt_w/2"/>
                                          </p:val>
                                        </p:tav>
                                        <p:tav tm="100000">
                                          <p:val>
                                            <p:strVal val="#ppt_x"/>
                                          </p:val>
                                        </p:tav>
                                      </p:tavLst>
                                    </p:anim>
                                    <p:anim calcmode="lin" valueType="num">
                                      <p:cBhvr additive="base">
                                        <p:cTn id="33" dur="500" fill="hold"/>
                                        <p:tgtEl>
                                          <p:spTgt spid="264199"/>
                                        </p:tgtEl>
                                        <p:attrNameLst>
                                          <p:attrName>ppt_y</p:attrName>
                                        </p:attrNameLst>
                                      </p:cBhvr>
                                      <p:tavLst>
                                        <p:tav tm="0">
                                          <p:val>
                                            <p:strVal val="#ppt_y"/>
                                          </p:val>
                                        </p:tav>
                                        <p:tav tm="100000">
                                          <p:val>
                                            <p:strVal val="#ppt_y"/>
                                          </p:val>
                                        </p:tav>
                                      </p:tavLst>
                                    </p:anim>
                                  </p:childTnLst>
                                </p:cTn>
                              </p:par>
                            </p:childTnLst>
                          </p:cTn>
                        </p:par>
                        <p:par>
                          <p:cTn id="34" fill="hold">
                            <p:stCondLst>
                              <p:cond delay="3000"/>
                            </p:stCondLst>
                            <p:childTnLst>
                              <p:par>
                                <p:cTn id="35" presetID="2" presetClass="entr" presetSubtype="6" fill="hold" grpId="0" nodeType="afterEffect">
                                  <p:stCondLst>
                                    <p:cond delay="0"/>
                                  </p:stCondLst>
                                  <p:childTnLst>
                                    <p:set>
                                      <p:cBhvr>
                                        <p:cTn id="36" dur="1" fill="hold">
                                          <p:stCondLst>
                                            <p:cond delay="0"/>
                                          </p:stCondLst>
                                        </p:cTn>
                                        <p:tgtEl>
                                          <p:spTgt spid="264202"/>
                                        </p:tgtEl>
                                        <p:attrNameLst>
                                          <p:attrName>style.visibility</p:attrName>
                                        </p:attrNameLst>
                                      </p:cBhvr>
                                      <p:to>
                                        <p:strVal val="visible"/>
                                      </p:to>
                                    </p:set>
                                    <p:anim calcmode="lin" valueType="num">
                                      <p:cBhvr additive="base">
                                        <p:cTn id="37" dur="500" fill="hold"/>
                                        <p:tgtEl>
                                          <p:spTgt spid="264202"/>
                                        </p:tgtEl>
                                        <p:attrNameLst>
                                          <p:attrName>ppt_x</p:attrName>
                                        </p:attrNameLst>
                                      </p:cBhvr>
                                      <p:tavLst>
                                        <p:tav tm="0">
                                          <p:val>
                                            <p:strVal val="1+#ppt_w/2"/>
                                          </p:val>
                                        </p:tav>
                                        <p:tav tm="100000">
                                          <p:val>
                                            <p:strVal val="#ppt_x"/>
                                          </p:val>
                                        </p:tav>
                                      </p:tavLst>
                                    </p:anim>
                                    <p:anim calcmode="lin" valueType="num">
                                      <p:cBhvr additive="base">
                                        <p:cTn id="38" dur="500" fill="hold"/>
                                        <p:tgtEl>
                                          <p:spTgt spid="264202"/>
                                        </p:tgtEl>
                                        <p:attrNameLst>
                                          <p:attrName>ppt_y</p:attrName>
                                        </p:attrNameLst>
                                      </p:cBhvr>
                                      <p:tavLst>
                                        <p:tav tm="0">
                                          <p:val>
                                            <p:strVal val="1+#ppt_h/2"/>
                                          </p:val>
                                        </p:tav>
                                        <p:tav tm="100000">
                                          <p:val>
                                            <p:strVal val="#ppt_y"/>
                                          </p:val>
                                        </p:tav>
                                      </p:tavLst>
                                    </p:anim>
                                  </p:childTnLst>
                                </p:cTn>
                              </p:par>
                            </p:childTnLst>
                          </p:cTn>
                        </p:par>
                        <p:par>
                          <p:cTn id="39" fill="hold">
                            <p:stCondLst>
                              <p:cond delay="3500"/>
                            </p:stCondLst>
                            <p:childTnLst>
                              <p:par>
                                <p:cTn id="40" presetID="2" presetClass="entr" presetSubtype="12" fill="hold" grpId="0" nodeType="afterEffect">
                                  <p:stCondLst>
                                    <p:cond delay="0"/>
                                  </p:stCondLst>
                                  <p:childTnLst>
                                    <p:set>
                                      <p:cBhvr>
                                        <p:cTn id="41" dur="1" fill="hold">
                                          <p:stCondLst>
                                            <p:cond delay="0"/>
                                          </p:stCondLst>
                                        </p:cTn>
                                        <p:tgtEl>
                                          <p:spTgt spid="264196"/>
                                        </p:tgtEl>
                                        <p:attrNameLst>
                                          <p:attrName>style.visibility</p:attrName>
                                        </p:attrNameLst>
                                      </p:cBhvr>
                                      <p:to>
                                        <p:strVal val="visible"/>
                                      </p:to>
                                    </p:set>
                                    <p:anim calcmode="lin" valueType="num">
                                      <p:cBhvr additive="base">
                                        <p:cTn id="42" dur="500" fill="hold"/>
                                        <p:tgtEl>
                                          <p:spTgt spid="264196"/>
                                        </p:tgtEl>
                                        <p:attrNameLst>
                                          <p:attrName>ppt_x</p:attrName>
                                        </p:attrNameLst>
                                      </p:cBhvr>
                                      <p:tavLst>
                                        <p:tav tm="0">
                                          <p:val>
                                            <p:strVal val="0-#ppt_w/2"/>
                                          </p:val>
                                        </p:tav>
                                        <p:tav tm="100000">
                                          <p:val>
                                            <p:strVal val="#ppt_x"/>
                                          </p:val>
                                        </p:tav>
                                      </p:tavLst>
                                    </p:anim>
                                    <p:anim calcmode="lin" valueType="num">
                                      <p:cBhvr additive="base">
                                        <p:cTn id="43" dur="500" fill="hold"/>
                                        <p:tgtEl>
                                          <p:spTgt spid="26419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4196" grpId="0" animBg="1"/>
      <p:bldP spid="264197" grpId="0" animBg="1"/>
      <p:bldP spid="264198" grpId="0" animBg="1"/>
      <p:bldP spid="264199" grpId="0" animBg="1"/>
      <p:bldP spid="264200" grpId="0" animBg="1"/>
      <p:bldP spid="264201" grpId="0" animBg="1"/>
      <p:bldP spid="264202" grpId="0" animBg="1"/>
      <p:bldP spid="26420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68610" name="Text Box 2"/>
          <p:cNvSpPr txBox="1"/>
          <p:nvPr/>
        </p:nvSpPr>
        <p:spPr>
          <a:xfrm>
            <a:off x="228600" y="-28575"/>
            <a:ext cx="2940050"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3600" b="1" dirty="0">
                <a:latin typeface="黑体" panose="02010609060101010101" pitchFamily="2" charset="-122"/>
                <a:ea typeface="黑体" panose="02010609060101010101" pitchFamily="2" charset="-122"/>
              </a:rPr>
              <a:t>2.  富集培养</a:t>
            </a:r>
            <a:endParaRPr lang="zh-CN" altLang="en-US" sz="2400" b="1" dirty="0">
              <a:latin typeface="黑体" panose="02010609060101010101" pitchFamily="2" charset="-122"/>
              <a:ea typeface="黑体" panose="02010609060101010101" pitchFamily="2" charset="-122"/>
            </a:endParaRPr>
          </a:p>
        </p:txBody>
      </p:sp>
      <p:sp>
        <p:nvSpPr>
          <p:cNvPr id="318467" name="Text Box 3"/>
          <p:cNvSpPr txBox="1"/>
          <p:nvPr/>
        </p:nvSpPr>
        <p:spPr>
          <a:xfrm>
            <a:off x="434975" y="3933825"/>
            <a:ext cx="8024813" cy="955675"/>
          </a:xfrm>
          <a:prstGeom prst="rect">
            <a:avLst/>
          </a:prstGeom>
          <a:solidFill>
            <a:schemeClr val="bg2"/>
          </a:solid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1600" b="1" dirty="0">
                <a:latin typeface="黑体" panose="02010609060101010101" pitchFamily="2" charset="-122"/>
                <a:ea typeface="黑体" panose="02010609060101010101" pitchFamily="2" charset="-122"/>
              </a:rPr>
              <a:t>    富集培养是微生物学家最强有力的技术手段之一。营养和生理条件的几乎无穷尽的组合形式可应用于从自然界选择出特定微生物的需要。</a:t>
            </a:r>
            <a:endParaRPr lang="zh-CN" altLang="en-US" sz="1600" b="1" dirty="0">
              <a:latin typeface="黑体" panose="02010609060101010101" pitchFamily="2" charset="-122"/>
              <a:ea typeface="黑体" panose="02010609060101010101" pitchFamily="2" charset="-122"/>
            </a:endParaRPr>
          </a:p>
          <a:p>
            <a:pPr marL="0" lvl="0" indent="0" eaLnBrk="1" hangingPunct="1">
              <a:spcBef>
                <a:spcPct val="0"/>
              </a:spcBef>
              <a:buNone/>
            </a:pPr>
            <a:r>
              <a:rPr lang="zh-CN" altLang="en-US" sz="2400" b="1" dirty="0">
                <a:solidFill>
                  <a:schemeClr val="folHlink"/>
                </a:solidFill>
                <a:latin typeface="黑体" panose="02010609060101010101" pitchFamily="2" charset="-122"/>
                <a:ea typeface="黑体" panose="02010609060101010101" pitchFamily="2" charset="-122"/>
              </a:rPr>
              <a:t>                                 （ </a:t>
            </a:r>
            <a:r>
              <a:rPr lang="zh-CN" altLang="zh-CN" sz="2400" b="1" dirty="0">
                <a:solidFill>
                  <a:schemeClr val="folHlink"/>
                </a:solidFill>
                <a:latin typeface="黑体" panose="02010609060101010101" pitchFamily="2" charset="-122"/>
                <a:ea typeface="黑体" panose="02010609060101010101" pitchFamily="2" charset="-122"/>
              </a:rPr>
              <a:t>P 19）</a:t>
            </a:r>
            <a:endParaRPr lang="en-US" altLang="zh-CN" sz="2400" b="1" dirty="0">
              <a:solidFill>
                <a:schemeClr val="folHlink"/>
              </a:solidFill>
              <a:latin typeface="黑体" panose="02010609060101010101" pitchFamily="2" charset="-122"/>
              <a:ea typeface="黑体" panose="02010609060101010101" pitchFamily="2" charset="-122"/>
            </a:endParaRPr>
          </a:p>
        </p:txBody>
      </p:sp>
      <p:sp>
        <p:nvSpPr>
          <p:cNvPr id="318468" name="Text Box 4"/>
          <p:cNvSpPr txBox="1"/>
          <p:nvPr/>
        </p:nvSpPr>
        <p:spPr>
          <a:xfrm>
            <a:off x="628650" y="5437188"/>
            <a:ext cx="8077200" cy="452437"/>
          </a:xfrm>
          <a:prstGeom prst="rect">
            <a:avLst/>
          </a:prstGeom>
          <a:solidFill>
            <a:schemeClr val="bg2"/>
          </a:solidFill>
          <a:ln w="25400" cap="flat" cmpd="sng">
            <a:solidFill>
              <a:schemeClr val="accent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200" b="1" dirty="0">
                <a:latin typeface="黑体" panose="02010609060101010101" pitchFamily="2" charset="-122"/>
                <a:ea typeface="黑体" panose="02010609060101010101" pitchFamily="2" charset="-122"/>
              </a:rPr>
              <a:t>根据微生物的特殊要求，从自然界分离出特定已知微生物种类；</a:t>
            </a:r>
            <a:endParaRPr lang="zh-CN" altLang="en-US" sz="2200" b="1" dirty="0">
              <a:latin typeface="黑体" panose="02010609060101010101" pitchFamily="2" charset="-122"/>
              <a:ea typeface="黑体" panose="02010609060101010101" pitchFamily="2" charset="-122"/>
            </a:endParaRPr>
          </a:p>
        </p:txBody>
      </p:sp>
      <p:sp>
        <p:nvSpPr>
          <p:cNvPr id="318469" name="Text Box 5"/>
          <p:cNvSpPr txBox="1"/>
          <p:nvPr/>
        </p:nvSpPr>
        <p:spPr>
          <a:xfrm>
            <a:off x="611188" y="6092825"/>
            <a:ext cx="5267325" cy="452438"/>
          </a:xfrm>
          <a:prstGeom prst="rect">
            <a:avLst/>
          </a:prstGeom>
          <a:solidFill>
            <a:schemeClr val="bg2"/>
          </a:solidFill>
          <a:ln w="25400" cap="flat" cmpd="sng">
            <a:solidFill>
              <a:schemeClr val="accent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200" b="1" dirty="0">
                <a:latin typeface="黑体" panose="02010609060101010101" pitchFamily="2" charset="-122"/>
                <a:ea typeface="黑体" panose="02010609060101010101" pitchFamily="2" charset="-122"/>
              </a:rPr>
              <a:t>分离培养在特定环境中能生长的微生物；</a:t>
            </a:r>
            <a:endParaRPr lang="zh-CN" altLang="en-US" sz="2200" b="1" dirty="0">
              <a:latin typeface="黑体" panose="02010609060101010101" pitchFamily="2" charset="-122"/>
              <a:ea typeface="黑体" panose="02010609060101010101" pitchFamily="2" charset="-122"/>
            </a:endParaRPr>
          </a:p>
        </p:txBody>
      </p:sp>
      <p:sp>
        <p:nvSpPr>
          <p:cNvPr id="318470" name="Text Box 6"/>
          <p:cNvSpPr txBox="1"/>
          <p:nvPr/>
        </p:nvSpPr>
        <p:spPr>
          <a:xfrm>
            <a:off x="7664450" y="-22225"/>
            <a:ext cx="1449388" cy="523875"/>
          </a:xfrm>
          <a:prstGeom prst="rect">
            <a:avLst/>
          </a:prstGeom>
          <a:solidFill>
            <a:schemeClr val="bg2"/>
          </a:solidFill>
          <a:ln w="2857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latin typeface="黑体" panose="02010609060101010101" pitchFamily="2" charset="-122"/>
                <a:ea typeface="黑体" panose="02010609060101010101" pitchFamily="2" charset="-122"/>
              </a:rPr>
              <a:t>参见</a:t>
            </a:r>
            <a:r>
              <a:rPr lang="en-US" altLang="zh-CN" sz="2800" b="1" dirty="0">
                <a:latin typeface="黑体" panose="02010609060101010101" pitchFamily="2" charset="-122"/>
                <a:ea typeface="黑体" panose="02010609060101010101" pitchFamily="2" charset="-122"/>
              </a:rPr>
              <a:t>P19</a:t>
            </a:r>
            <a:endParaRPr lang="en-US" altLang="zh-CN" sz="2800" b="1" dirty="0">
              <a:latin typeface="黑体" panose="02010609060101010101" pitchFamily="2" charset="-122"/>
              <a:ea typeface="黑体" panose="02010609060101010101" pitchFamily="2" charset="-122"/>
            </a:endParaRPr>
          </a:p>
        </p:txBody>
      </p:sp>
      <p:sp>
        <p:nvSpPr>
          <p:cNvPr id="318471" name="AutoShape 7"/>
          <p:cNvSpPr/>
          <p:nvPr/>
        </p:nvSpPr>
        <p:spPr>
          <a:xfrm>
            <a:off x="228600" y="5105400"/>
            <a:ext cx="304800" cy="1295400"/>
          </a:xfrm>
          <a:prstGeom prst="curvedRightArrow">
            <a:avLst>
              <a:gd name="adj1" fmla="val 85000"/>
              <a:gd name="adj2" fmla="val 170000"/>
              <a:gd name="adj3" fmla="val 33333"/>
            </a:avLst>
          </a:prstGeom>
          <a:solidFill>
            <a:srgbClr val="00FF00"/>
          </a:solidFill>
          <a:ln w="952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800" dirty="0"/>
          </a:p>
        </p:txBody>
      </p:sp>
      <p:pic>
        <p:nvPicPr>
          <p:cNvPr id="68616" name="Picture 8"/>
          <p:cNvPicPr>
            <a:picLocks noChangeAspect="1"/>
          </p:cNvPicPr>
          <p:nvPr/>
        </p:nvPicPr>
        <p:blipFill>
          <a:blip r:embed="rId1"/>
          <a:stretch>
            <a:fillRect/>
          </a:stretch>
        </p:blipFill>
        <p:spPr>
          <a:xfrm>
            <a:off x="217488" y="836613"/>
            <a:ext cx="8675687" cy="2662237"/>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318470"/>
                                        </p:tgtEl>
                                        <p:attrNameLst>
                                          <p:attrName>style.visibility</p:attrName>
                                        </p:attrNameLst>
                                      </p:cBhvr>
                                      <p:to>
                                        <p:strVal val="visible"/>
                                      </p:to>
                                    </p:set>
                                    <p:anim calcmode="lin" valueType="num">
                                      <p:cBhvr additive="base">
                                        <p:cTn id="7" dur="500" fill="hold"/>
                                        <p:tgtEl>
                                          <p:spTgt spid="318470"/>
                                        </p:tgtEl>
                                        <p:attrNameLst>
                                          <p:attrName>ppt_x</p:attrName>
                                        </p:attrNameLst>
                                      </p:cBhvr>
                                      <p:tavLst>
                                        <p:tav tm="0">
                                          <p:val>
                                            <p:strVal val="0-#ppt_w/2"/>
                                          </p:val>
                                        </p:tav>
                                        <p:tav tm="100000">
                                          <p:val>
                                            <p:strVal val="#ppt_x"/>
                                          </p:val>
                                        </p:tav>
                                      </p:tavLst>
                                    </p:anim>
                                    <p:anim calcmode="lin" valueType="num">
                                      <p:cBhvr additive="base">
                                        <p:cTn id="8" dur="500" fill="hold"/>
                                        <p:tgtEl>
                                          <p:spTgt spid="31847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childTnLst>
                                    <p:set>
                                      <p:cBhvr>
                                        <p:cTn id="12" dur="1" fill="hold">
                                          <p:stCondLst>
                                            <p:cond delay="0"/>
                                          </p:stCondLst>
                                        </p:cTn>
                                        <p:tgtEl>
                                          <p:spTgt spid="318467"/>
                                        </p:tgtEl>
                                        <p:attrNameLst>
                                          <p:attrName>style.visibility</p:attrName>
                                        </p:attrNameLst>
                                      </p:cBhvr>
                                      <p:to>
                                        <p:strVal val="visible"/>
                                      </p:to>
                                    </p:set>
                                    <p:anim calcmode="lin" valueType="num">
                                      <p:cBhvr additive="base">
                                        <p:cTn id="13" dur="500" fill="hold"/>
                                        <p:tgtEl>
                                          <p:spTgt spid="318467"/>
                                        </p:tgtEl>
                                        <p:attrNameLst>
                                          <p:attrName>ppt_x</p:attrName>
                                        </p:attrNameLst>
                                      </p:cBhvr>
                                      <p:tavLst>
                                        <p:tav tm="0">
                                          <p:val>
                                            <p:strVal val="0-#ppt_w/2"/>
                                          </p:val>
                                        </p:tav>
                                        <p:tav tm="100000">
                                          <p:val>
                                            <p:strVal val="#ppt_x"/>
                                          </p:val>
                                        </p:tav>
                                      </p:tavLst>
                                    </p:anim>
                                    <p:anim calcmode="lin" valueType="num">
                                      <p:cBhvr additive="base">
                                        <p:cTn id="14" dur="500" fill="hold"/>
                                        <p:tgtEl>
                                          <p:spTgt spid="318467"/>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18471"/>
                                        </p:tgtEl>
                                        <p:attrNameLst>
                                          <p:attrName>style.visibility</p:attrName>
                                        </p:attrNameLst>
                                      </p:cBhvr>
                                      <p:to>
                                        <p:strVal val="visible"/>
                                      </p:to>
                                    </p:set>
                                    <p:anim calcmode="lin" valueType="num">
                                      <p:cBhvr additive="base">
                                        <p:cTn id="19" dur="500" fill="hold"/>
                                        <p:tgtEl>
                                          <p:spTgt spid="318471"/>
                                        </p:tgtEl>
                                        <p:attrNameLst>
                                          <p:attrName>ppt_x</p:attrName>
                                        </p:attrNameLst>
                                      </p:cBhvr>
                                      <p:tavLst>
                                        <p:tav tm="0">
                                          <p:val>
                                            <p:strVal val="#ppt_x"/>
                                          </p:val>
                                        </p:tav>
                                        <p:tav tm="100000">
                                          <p:val>
                                            <p:strVal val="#ppt_x"/>
                                          </p:val>
                                        </p:tav>
                                      </p:tavLst>
                                    </p:anim>
                                    <p:anim calcmode="lin" valueType="num">
                                      <p:cBhvr additive="base">
                                        <p:cTn id="20" dur="500" fill="hold"/>
                                        <p:tgtEl>
                                          <p:spTgt spid="318471"/>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12" fill="hold" grpId="0" nodeType="afterEffect">
                                  <p:stCondLst>
                                    <p:cond delay="0"/>
                                  </p:stCondLst>
                                  <p:childTnLst>
                                    <p:set>
                                      <p:cBhvr>
                                        <p:cTn id="23" dur="1" fill="hold">
                                          <p:stCondLst>
                                            <p:cond delay="0"/>
                                          </p:stCondLst>
                                        </p:cTn>
                                        <p:tgtEl>
                                          <p:spTgt spid="318468"/>
                                        </p:tgtEl>
                                        <p:attrNameLst>
                                          <p:attrName>style.visibility</p:attrName>
                                        </p:attrNameLst>
                                      </p:cBhvr>
                                      <p:to>
                                        <p:strVal val="visible"/>
                                      </p:to>
                                    </p:set>
                                    <p:anim calcmode="lin" valueType="num">
                                      <p:cBhvr additive="base">
                                        <p:cTn id="24" dur="500" fill="hold"/>
                                        <p:tgtEl>
                                          <p:spTgt spid="318468"/>
                                        </p:tgtEl>
                                        <p:attrNameLst>
                                          <p:attrName>ppt_x</p:attrName>
                                        </p:attrNameLst>
                                      </p:cBhvr>
                                      <p:tavLst>
                                        <p:tav tm="0">
                                          <p:val>
                                            <p:strVal val="0-#ppt_w/2"/>
                                          </p:val>
                                        </p:tav>
                                        <p:tav tm="100000">
                                          <p:val>
                                            <p:strVal val="#ppt_x"/>
                                          </p:val>
                                        </p:tav>
                                      </p:tavLst>
                                    </p:anim>
                                    <p:anim calcmode="lin" valueType="num">
                                      <p:cBhvr additive="base">
                                        <p:cTn id="25" dur="500" fill="hold"/>
                                        <p:tgtEl>
                                          <p:spTgt spid="318468"/>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9" fill="hold" grpId="0" nodeType="clickEffect">
                                  <p:stCondLst>
                                    <p:cond delay="0"/>
                                  </p:stCondLst>
                                  <p:childTnLst>
                                    <p:set>
                                      <p:cBhvr>
                                        <p:cTn id="29" dur="1" fill="hold">
                                          <p:stCondLst>
                                            <p:cond delay="0"/>
                                          </p:stCondLst>
                                        </p:cTn>
                                        <p:tgtEl>
                                          <p:spTgt spid="318469"/>
                                        </p:tgtEl>
                                        <p:attrNameLst>
                                          <p:attrName>style.visibility</p:attrName>
                                        </p:attrNameLst>
                                      </p:cBhvr>
                                      <p:to>
                                        <p:strVal val="visible"/>
                                      </p:to>
                                    </p:set>
                                    <p:anim calcmode="lin" valueType="num">
                                      <p:cBhvr additive="base">
                                        <p:cTn id="30" dur="500" fill="hold"/>
                                        <p:tgtEl>
                                          <p:spTgt spid="318469"/>
                                        </p:tgtEl>
                                        <p:attrNameLst>
                                          <p:attrName>ppt_x</p:attrName>
                                        </p:attrNameLst>
                                      </p:cBhvr>
                                      <p:tavLst>
                                        <p:tav tm="0">
                                          <p:val>
                                            <p:strVal val="0-#ppt_w/2"/>
                                          </p:val>
                                        </p:tav>
                                        <p:tav tm="100000">
                                          <p:val>
                                            <p:strVal val="#ppt_x"/>
                                          </p:val>
                                        </p:tav>
                                      </p:tavLst>
                                    </p:anim>
                                    <p:anim calcmode="lin" valueType="num">
                                      <p:cBhvr additive="base">
                                        <p:cTn id="31" dur="500" fill="hold"/>
                                        <p:tgtEl>
                                          <p:spTgt spid="31846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8467" grpId="0" animBg="1"/>
      <p:bldP spid="318468" grpId="0" animBg="1"/>
      <p:bldP spid="318469" grpId="0" animBg="1"/>
      <p:bldP spid="318470" grpId="0" animBg="1"/>
      <p:bldP spid="318471"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0658" name="Text Box 2"/>
          <p:cNvSpPr txBox="1"/>
          <p:nvPr/>
        </p:nvSpPr>
        <p:spPr>
          <a:xfrm>
            <a:off x="428625" y="571500"/>
            <a:ext cx="4772025"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3600" b="1" dirty="0">
                <a:solidFill>
                  <a:schemeClr val="accent1"/>
                </a:solidFill>
                <a:latin typeface="黑体" panose="02010609060101010101" pitchFamily="2" charset="-122"/>
                <a:ea typeface="黑体" panose="02010609060101010101" pitchFamily="2" charset="-122"/>
              </a:rPr>
              <a:t>六、微生物的保藏技术</a:t>
            </a:r>
            <a:endParaRPr lang="zh-CN" altLang="en-US" sz="2400" b="1" dirty="0">
              <a:latin typeface="黑体" panose="02010609060101010101" pitchFamily="2" charset="-122"/>
              <a:ea typeface="黑体" panose="02010609060101010101" pitchFamily="2" charset="-122"/>
            </a:endParaRPr>
          </a:p>
        </p:txBody>
      </p:sp>
      <p:sp>
        <p:nvSpPr>
          <p:cNvPr id="320515" name="Text Box 3"/>
          <p:cNvSpPr txBox="1"/>
          <p:nvPr/>
        </p:nvSpPr>
        <p:spPr>
          <a:xfrm>
            <a:off x="714375" y="1714500"/>
            <a:ext cx="7786688" cy="397033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800" dirty="0"/>
          </a:p>
          <a:p>
            <a:pPr marL="0" lvl="0" indent="0">
              <a:spcBef>
                <a:spcPct val="0"/>
              </a:spcBef>
              <a:buNone/>
            </a:pPr>
            <a:r>
              <a:rPr lang="en-US" altLang="zh-CN" sz="2800" b="1" dirty="0"/>
              <a:t>1</a:t>
            </a:r>
            <a:r>
              <a:rPr lang="zh-CN" altLang="en-US" sz="2800" b="1" dirty="0"/>
              <a:t>、影响微生物菌种稳定性的因素：</a:t>
            </a:r>
            <a:endParaRPr lang="zh-CN" altLang="en-US" sz="2800" b="1" dirty="0"/>
          </a:p>
          <a:p>
            <a:pPr marL="0" lvl="0" indent="0">
              <a:spcBef>
                <a:spcPct val="0"/>
              </a:spcBef>
              <a:buNone/>
            </a:pPr>
            <a:endParaRPr lang="zh-CN" altLang="en-US" sz="2800" dirty="0"/>
          </a:p>
          <a:p>
            <a:pPr marL="0" lvl="0" indent="0">
              <a:spcBef>
                <a:spcPct val="0"/>
              </a:spcBef>
              <a:buNone/>
            </a:pPr>
            <a:r>
              <a:rPr lang="en-US" altLang="zh-CN" sz="2800" b="1" dirty="0"/>
              <a:t>	a. </a:t>
            </a:r>
            <a:r>
              <a:rPr lang="zh-CN" altLang="en-US" sz="2800" b="1" dirty="0"/>
              <a:t>变异；</a:t>
            </a:r>
            <a:r>
              <a:rPr lang="en-US" altLang="zh-CN" sz="2800" b="1" dirty="0"/>
              <a:t>b. </a:t>
            </a:r>
            <a:r>
              <a:rPr lang="zh-CN" altLang="en-US" sz="2800" b="1" dirty="0"/>
              <a:t>污染；</a:t>
            </a:r>
            <a:r>
              <a:rPr lang="en-US" altLang="zh-CN" sz="2800" b="1" dirty="0"/>
              <a:t>c. </a:t>
            </a:r>
            <a:r>
              <a:rPr lang="zh-CN" altLang="en-US" sz="2800" b="1" dirty="0"/>
              <a:t>死亡</a:t>
            </a:r>
            <a:endParaRPr lang="zh-CN" altLang="en-US" sz="2800" b="1" dirty="0"/>
          </a:p>
          <a:p>
            <a:pPr marL="0" lvl="0" indent="0">
              <a:spcBef>
                <a:spcPct val="0"/>
              </a:spcBef>
              <a:buNone/>
            </a:pPr>
            <a:endParaRPr lang="zh-CN" altLang="en-US" sz="2800" dirty="0"/>
          </a:p>
          <a:p>
            <a:pPr marL="0" lvl="0" indent="0">
              <a:spcBef>
                <a:spcPct val="0"/>
              </a:spcBef>
              <a:buNone/>
            </a:pPr>
            <a:r>
              <a:rPr lang="en-US" altLang="zh-CN" sz="2800" b="1" dirty="0"/>
              <a:t>2</a:t>
            </a:r>
            <a:r>
              <a:rPr lang="zh-CN" altLang="en-US" sz="2800" b="1" dirty="0"/>
              <a:t>、基本要求</a:t>
            </a:r>
            <a:endParaRPr lang="zh-CN" altLang="en-US" sz="2800" b="1" dirty="0"/>
          </a:p>
          <a:p>
            <a:pPr marL="0" lvl="0" indent="0">
              <a:spcBef>
                <a:spcPct val="0"/>
              </a:spcBef>
              <a:buNone/>
            </a:pPr>
            <a:endParaRPr lang="zh-CN" altLang="en-US" sz="2800" dirty="0"/>
          </a:p>
          <a:p>
            <a:pPr marL="457200" lvl="1" indent="0">
              <a:spcBef>
                <a:spcPct val="0"/>
              </a:spcBef>
              <a:buNone/>
            </a:pPr>
            <a:r>
              <a:rPr lang="zh-CN" altLang="en-US" dirty="0"/>
              <a:t>在一定时间内使菌株不死、不变、不乱。</a:t>
            </a:r>
            <a:endParaRPr lang="zh-CN" altLang="en-US" dirty="0"/>
          </a:p>
          <a:p>
            <a:pPr marL="0" lvl="0" indent="0" eaLnBrk="1" hangingPunct="1">
              <a:spcBef>
                <a:spcPct val="0"/>
              </a:spcBef>
              <a:buNone/>
            </a:pPr>
            <a:endParaRPr lang="zh-CN" altLang="en-US" sz="2800" b="1" dirty="0">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0515">
                                            <p:txEl>
                                              <p:charRg st="1" end="18"/>
                                            </p:txEl>
                                          </p:spTgt>
                                        </p:tgtEl>
                                        <p:attrNameLst>
                                          <p:attrName>style.visibility</p:attrName>
                                        </p:attrNameLst>
                                      </p:cBhvr>
                                      <p:to>
                                        <p:strVal val="visible"/>
                                      </p:to>
                                    </p:set>
                                    <p:anim calcmode="lin" valueType="num">
                                      <p:cBhvr additive="base">
                                        <p:cTn id="7" dur="500" fill="hold"/>
                                        <p:tgtEl>
                                          <p:spTgt spid="320515">
                                            <p:txEl>
                                              <p:charRg st="1" end="1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20515">
                                            <p:txEl>
                                              <p:charRg st="1" end="18"/>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20515">
                                            <p:txEl>
                                              <p:charRg st="19" end="38"/>
                                            </p:txEl>
                                          </p:spTgt>
                                        </p:tgtEl>
                                        <p:attrNameLst>
                                          <p:attrName>style.visibility</p:attrName>
                                        </p:attrNameLst>
                                      </p:cBhvr>
                                      <p:to>
                                        <p:strVal val="visible"/>
                                      </p:to>
                                    </p:set>
                                    <p:anim calcmode="lin" valueType="num">
                                      <p:cBhvr additive="base">
                                        <p:cTn id="11" dur="500" fill="hold"/>
                                        <p:tgtEl>
                                          <p:spTgt spid="320515">
                                            <p:txEl>
                                              <p:charRg st="19" end="38"/>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20515">
                                            <p:txEl>
                                              <p:charRg st="19" end="38"/>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320515">
                                            <p:txEl>
                                              <p:charRg st="39" end="46"/>
                                            </p:txEl>
                                          </p:spTgt>
                                        </p:tgtEl>
                                        <p:attrNameLst>
                                          <p:attrName>style.visibility</p:attrName>
                                        </p:attrNameLst>
                                      </p:cBhvr>
                                      <p:to>
                                        <p:strVal val="visible"/>
                                      </p:to>
                                    </p:set>
                                    <p:anim calcmode="lin" valueType="num">
                                      <p:cBhvr additive="base">
                                        <p:cTn id="17" dur="500" fill="hold"/>
                                        <p:tgtEl>
                                          <p:spTgt spid="320515">
                                            <p:txEl>
                                              <p:charRg st="39" end="46"/>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20515">
                                            <p:txEl>
                                              <p:charRg st="39" end="46"/>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20515">
                                            <p:txEl>
                                              <p:charRg st="47" end="66"/>
                                            </p:txEl>
                                          </p:spTgt>
                                        </p:tgtEl>
                                        <p:attrNameLst>
                                          <p:attrName>style.visibility</p:attrName>
                                        </p:attrNameLst>
                                      </p:cBhvr>
                                      <p:to>
                                        <p:strVal val="visible"/>
                                      </p:to>
                                    </p:set>
                                    <p:anim calcmode="lin" valueType="num">
                                      <p:cBhvr additive="base">
                                        <p:cTn id="21" dur="500" fill="hold"/>
                                        <p:tgtEl>
                                          <p:spTgt spid="320515">
                                            <p:txEl>
                                              <p:charRg st="47" end="66"/>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20515">
                                            <p:txEl>
                                              <p:charRg st="47" end="6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2706" name="Text Box 2"/>
          <p:cNvSpPr txBox="1"/>
          <p:nvPr/>
        </p:nvSpPr>
        <p:spPr>
          <a:xfrm>
            <a:off x="428625" y="357188"/>
            <a:ext cx="4772025" cy="6461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3600" b="1" dirty="0">
                <a:solidFill>
                  <a:schemeClr val="accent1"/>
                </a:solidFill>
                <a:latin typeface="黑体" panose="02010609060101010101" pitchFamily="2" charset="-122"/>
                <a:ea typeface="黑体" panose="02010609060101010101" pitchFamily="2" charset="-122"/>
              </a:rPr>
              <a:t>六、微生物的保藏技术</a:t>
            </a:r>
            <a:endParaRPr lang="zh-CN" altLang="en-US" sz="2400" b="1" dirty="0">
              <a:latin typeface="黑体" panose="02010609060101010101" pitchFamily="2" charset="-122"/>
              <a:ea typeface="黑体" panose="02010609060101010101" pitchFamily="2" charset="-122"/>
            </a:endParaRPr>
          </a:p>
        </p:txBody>
      </p:sp>
      <p:sp>
        <p:nvSpPr>
          <p:cNvPr id="72707" name="Text Box 3"/>
          <p:cNvSpPr txBox="1"/>
          <p:nvPr/>
        </p:nvSpPr>
        <p:spPr>
          <a:xfrm>
            <a:off x="714375" y="1214438"/>
            <a:ext cx="8215313" cy="52625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en-US" altLang="zh-CN" sz="2800" b="1" dirty="0"/>
              <a:t>3</a:t>
            </a:r>
            <a:r>
              <a:rPr lang="zh-CN" altLang="en-US" sz="2800" b="1" dirty="0"/>
              <a:t>、基本方法</a:t>
            </a:r>
            <a:endParaRPr lang="zh-CN" altLang="en-US" sz="2800" b="1" dirty="0"/>
          </a:p>
          <a:p>
            <a:pPr marL="0" lvl="0" indent="0">
              <a:spcBef>
                <a:spcPct val="0"/>
              </a:spcBef>
              <a:buNone/>
            </a:pPr>
            <a:r>
              <a:rPr lang="zh-CN" altLang="en-US" sz="2800" dirty="0"/>
              <a:t>生活态：培养基传代培养（斜面、平板、半固体）</a:t>
            </a:r>
            <a:r>
              <a:rPr lang="en-US" altLang="zh-CN" sz="2800" dirty="0"/>
              <a:t>	      </a:t>
            </a:r>
            <a:r>
              <a:rPr lang="zh-CN" altLang="en-US" sz="2800" dirty="0"/>
              <a:t>寄主传代培养</a:t>
            </a:r>
            <a:endParaRPr lang="zh-CN" altLang="en-US" sz="2800" dirty="0"/>
          </a:p>
          <a:p>
            <a:pPr marL="0" lvl="0" indent="0">
              <a:spcBef>
                <a:spcPct val="0"/>
              </a:spcBef>
              <a:buNone/>
            </a:pPr>
            <a:endParaRPr lang="en-US" altLang="zh-CN" sz="2800" dirty="0"/>
          </a:p>
          <a:p>
            <a:pPr marL="0" lvl="0" indent="0">
              <a:spcBef>
                <a:spcPct val="0"/>
              </a:spcBef>
              <a:buNone/>
            </a:pPr>
            <a:r>
              <a:rPr lang="zh-CN" altLang="en-US" sz="2800" dirty="0"/>
              <a:t>休眠态：冷冻（液氮、低温冰箱）干燥（沙土管、冷冻真空干燥等）</a:t>
            </a:r>
            <a:endParaRPr lang="en-US" altLang="zh-CN" sz="2800" dirty="0"/>
          </a:p>
          <a:p>
            <a:pPr marL="0" lvl="0" indent="0">
              <a:spcBef>
                <a:spcPct val="0"/>
              </a:spcBef>
              <a:buNone/>
            </a:pPr>
            <a:endParaRPr lang="en-US" altLang="zh-CN" sz="2800" dirty="0"/>
          </a:p>
          <a:p>
            <a:pPr marL="0" lvl="0" indent="0">
              <a:spcBef>
                <a:spcPct val="0"/>
              </a:spcBef>
              <a:buNone/>
            </a:pPr>
            <a:r>
              <a:rPr lang="zh-CN" altLang="en-US" sz="2800" dirty="0"/>
              <a:t>其他方法：滤纸片等；</a:t>
            </a:r>
            <a:endParaRPr lang="zh-CN" altLang="en-US" sz="2800" dirty="0"/>
          </a:p>
          <a:p>
            <a:pPr marL="0" lvl="0" indent="0">
              <a:spcBef>
                <a:spcPct val="0"/>
              </a:spcBef>
              <a:buNone/>
            </a:pPr>
            <a:endParaRPr lang="zh-CN" altLang="en-US" sz="2800" dirty="0"/>
          </a:p>
          <a:p>
            <a:pPr marL="0" lvl="0" indent="0">
              <a:spcBef>
                <a:spcPct val="0"/>
              </a:spcBef>
              <a:buNone/>
            </a:pPr>
            <a:r>
              <a:rPr lang="zh-CN" altLang="en-US" sz="2800" dirty="0"/>
              <a:t>对于比较重要的菌株，应尽可能多地采用多种不同的保藏方法，以免因某种方法的失败而导致菌株的丧失。</a:t>
            </a:r>
            <a:endParaRPr lang="zh-CN" altLang="en-US" sz="2800" b="1" dirty="0">
              <a:latin typeface="黑体" panose="02010609060101010101" pitchFamily="2" charset="-122"/>
              <a:ea typeface="黑体" panose="02010609060101010101" pitchFamily="2" charset="-122"/>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4754" name="Text Box 2"/>
          <p:cNvSpPr txBox="1"/>
          <p:nvPr/>
        </p:nvSpPr>
        <p:spPr>
          <a:xfrm>
            <a:off x="269875" y="282575"/>
            <a:ext cx="4651375"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solidFill>
                  <a:schemeClr val="folHlink"/>
                </a:solidFill>
                <a:latin typeface="黑体" panose="02010609060101010101" pitchFamily="2" charset="-122"/>
                <a:ea typeface="黑体" panose="02010609060101010101" pitchFamily="2" charset="-122"/>
              </a:rPr>
              <a:t>第二节   显微镜和显微技术</a:t>
            </a:r>
            <a:endParaRPr lang="zh-CN" altLang="en-US" sz="2400" b="1" dirty="0">
              <a:latin typeface="黑体" panose="02010609060101010101" pitchFamily="2" charset="-122"/>
              <a:ea typeface="黑体" panose="02010609060101010101" pitchFamily="2" charset="-122"/>
            </a:endParaRPr>
          </a:p>
        </p:txBody>
      </p:sp>
      <p:sp>
        <p:nvSpPr>
          <p:cNvPr id="398339" name="Text Box 3"/>
          <p:cNvSpPr txBox="1"/>
          <p:nvPr/>
        </p:nvSpPr>
        <p:spPr>
          <a:xfrm>
            <a:off x="787400" y="1492250"/>
            <a:ext cx="2684463"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latin typeface="黑体" panose="02010609060101010101" pitchFamily="2" charset="-122"/>
                <a:ea typeface="黑体" panose="02010609060101010101" pitchFamily="2" charset="-122"/>
              </a:rPr>
              <a:t>几个基本概念：</a:t>
            </a:r>
            <a:endParaRPr lang="zh-CN" altLang="en-US" sz="2800" b="1" dirty="0">
              <a:latin typeface="黑体" panose="02010609060101010101" pitchFamily="2" charset="-122"/>
              <a:ea typeface="黑体" panose="02010609060101010101" pitchFamily="2" charset="-122"/>
            </a:endParaRPr>
          </a:p>
        </p:txBody>
      </p:sp>
      <p:sp>
        <p:nvSpPr>
          <p:cNvPr id="398340" name="Text Box 4"/>
          <p:cNvSpPr txBox="1"/>
          <p:nvPr/>
        </p:nvSpPr>
        <p:spPr>
          <a:xfrm>
            <a:off x="1108075" y="2590800"/>
            <a:ext cx="3051175" cy="20780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55000"/>
              </a:lnSpc>
              <a:spcBef>
                <a:spcPct val="0"/>
              </a:spcBef>
              <a:buNone/>
            </a:pPr>
            <a:r>
              <a:rPr lang="zh-CN" altLang="en-US" sz="2800" b="1" dirty="0">
                <a:solidFill>
                  <a:schemeClr val="accent1"/>
                </a:solidFill>
                <a:latin typeface="黑体" panose="02010609060101010101" pitchFamily="2" charset="-122"/>
                <a:ea typeface="黑体" panose="02010609060101010101" pitchFamily="2" charset="-122"/>
              </a:rPr>
              <a:t>放大</a:t>
            </a:r>
            <a:endParaRPr lang="zh-CN" altLang="en-US" sz="2800" b="1" dirty="0">
              <a:solidFill>
                <a:schemeClr val="accent1"/>
              </a:solidFill>
              <a:latin typeface="黑体" panose="02010609060101010101" pitchFamily="2" charset="-122"/>
              <a:ea typeface="黑体" panose="02010609060101010101" pitchFamily="2" charset="-122"/>
            </a:endParaRPr>
          </a:p>
          <a:p>
            <a:pPr marL="0" lvl="0" indent="0" eaLnBrk="1" hangingPunct="1">
              <a:lnSpc>
                <a:spcPct val="155000"/>
              </a:lnSpc>
              <a:spcBef>
                <a:spcPct val="0"/>
              </a:spcBef>
              <a:buNone/>
            </a:pPr>
            <a:r>
              <a:rPr lang="zh-CN" altLang="en-US" sz="2800" b="1" dirty="0">
                <a:solidFill>
                  <a:schemeClr val="accent1"/>
                </a:solidFill>
                <a:latin typeface="黑体" panose="02010609060101010101" pitchFamily="2" charset="-122"/>
                <a:ea typeface="黑体" panose="02010609060101010101" pitchFamily="2" charset="-122"/>
              </a:rPr>
              <a:t>    分辨率</a:t>
            </a:r>
            <a:endParaRPr lang="zh-CN" altLang="en-US" sz="2800" b="1" dirty="0">
              <a:solidFill>
                <a:schemeClr val="accent1"/>
              </a:solidFill>
              <a:latin typeface="黑体" panose="02010609060101010101" pitchFamily="2" charset="-122"/>
              <a:ea typeface="黑体" panose="02010609060101010101" pitchFamily="2" charset="-122"/>
            </a:endParaRPr>
          </a:p>
          <a:p>
            <a:pPr marL="0" lvl="0" indent="0" eaLnBrk="1" hangingPunct="1">
              <a:lnSpc>
                <a:spcPct val="155000"/>
              </a:lnSpc>
              <a:spcBef>
                <a:spcPct val="0"/>
              </a:spcBef>
              <a:buNone/>
            </a:pPr>
            <a:r>
              <a:rPr lang="zh-CN" altLang="en-US" sz="2800" b="1" dirty="0">
                <a:solidFill>
                  <a:schemeClr val="accent1"/>
                </a:solidFill>
                <a:latin typeface="黑体" panose="02010609060101010101" pitchFamily="2" charset="-122"/>
                <a:ea typeface="黑体" panose="02010609060101010101" pitchFamily="2" charset="-122"/>
              </a:rPr>
              <a:t>            反差</a:t>
            </a:r>
            <a:endParaRPr lang="zh-CN" altLang="en-US" sz="2800" b="1" dirty="0">
              <a:solidFill>
                <a:schemeClr val="accent1"/>
              </a:solidFill>
              <a:latin typeface="黑体" panose="02010609060101010101" pitchFamily="2" charset="-122"/>
              <a:ea typeface="黑体" panose="02010609060101010101" pitchFamily="2" charset="-122"/>
            </a:endParaRPr>
          </a:p>
        </p:txBody>
      </p:sp>
      <p:sp>
        <p:nvSpPr>
          <p:cNvPr id="398341" name="Text Box 5"/>
          <p:cNvSpPr txBox="1"/>
          <p:nvPr/>
        </p:nvSpPr>
        <p:spPr>
          <a:xfrm>
            <a:off x="2187575" y="2800350"/>
            <a:ext cx="6677025" cy="474663"/>
          </a:xfrm>
          <a:prstGeom prst="rect">
            <a:avLst/>
          </a:prstGeom>
          <a:solidFill>
            <a:srgbClr val="800080"/>
          </a:solidFill>
          <a:ln w="31750"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300" b="1" dirty="0">
                <a:latin typeface="黑体" panose="02010609060101010101" pitchFamily="2" charset="-122"/>
                <a:ea typeface="黑体" panose="02010609060101010101" pitchFamily="2" charset="-122"/>
              </a:rPr>
              <a:t>被观察物越小，放大倍数应越大，否则难以看清！</a:t>
            </a:r>
            <a:endParaRPr lang="zh-CN" altLang="en-US" sz="2300" b="1" dirty="0">
              <a:latin typeface="黑体" panose="02010609060101010101" pitchFamily="2" charset="-122"/>
              <a:ea typeface="黑体" panose="02010609060101010101" pitchFamily="2" charset="-122"/>
            </a:endParaRPr>
          </a:p>
        </p:txBody>
      </p:sp>
      <p:sp>
        <p:nvSpPr>
          <p:cNvPr id="398342" name="Text Box 6"/>
          <p:cNvSpPr txBox="1"/>
          <p:nvPr/>
        </p:nvSpPr>
        <p:spPr>
          <a:xfrm>
            <a:off x="3073400" y="3462338"/>
            <a:ext cx="5499100" cy="471487"/>
          </a:xfrm>
          <a:prstGeom prst="rect">
            <a:avLst/>
          </a:prstGeom>
          <a:solidFill>
            <a:srgbClr val="800080"/>
          </a:solidFill>
          <a:ln w="2857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300" b="1" dirty="0">
                <a:latin typeface="黑体" panose="02010609060101010101" pitchFamily="2" charset="-122"/>
                <a:ea typeface="黑体" panose="02010609060101010101" pitchFamily="2" charset="-122"/>
              </a:rPr>
              <a:t>特定条件下能辨析的两点之间的最小距离</a:t>
            </a:r>
            <a:endParaRPr lang="zh-CN" altLang="en-US" sz="2300" b="1" dirty="0">
              <a:latin typeface="黑体" panose="02010609060101010101" pitchFamily="2" charset="-122"/>
              <a:ea typeface="黑体" panose="02010609060101010101" pitchFamily="2" charset="-122"/>
            </a:endParaRPr>
          </a:p>
        </p:txBody>
      </p:sp>
      <p:sp>
        <p:nvSpPr>
          <p:cNvPr id="398343" name="Text Box 7"/>
          <p:cNvSpPr txBox="1"/>
          <p:nvPr/>
        </p:nvSpPr>
        <p:spPr>
          <a:xfrm>
            <a:off x="4427538" y="4233863"/>
            <a:ext cx="3721100" cy="474662"/>
          </a:xfrm>
          <a:prstGeom prst="rect">
            <a:avLst/>
          </a:prstGeom>
          <a:solidFill>
            <a:srgbClr val="800080"/>
          </a:solidFill>
          <a:ln w="31750"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300" dirty="0">
                <a:solidFill>
                  <a:srgbClr val="A731A7"/>
                </a:solidFill>
                <a:latin typeface="黑体" panose="02010609060101010101" pitchFamily="2" charset="-122"/>
                <a:ea typeface="黑体" panose="02010609060101010101" pitchFamily="2" charset="-122"/>
              </a:rPr>
              <a:t>被观察物区别于背景的程度</a:t>
            </a:r>
            <a:endParaRPr lang="zh-CN" altLang="en-US" sz="2300" dirty="0">
              <a:solidFill>
                <a:srgbClr val="A731A7"/>
              </a:solidFill>
              <a:latin typeface="黑体" panose="02010609060101010101" pitchFamily="2" charset="-122"/>
              <a:ea typeface="黑体" panose="02010609060101010101" pitchFamily="2" charset="-122"/>
            </a:endParaRPr>
          </a:p>
        </p:txBody>
      </p:sp>
      <p:sp>
        <p:nvSpPr>
          <p:cNvPr id="398344" name="Text Box 8"/>
          <p:cNvSpPr txBox="1"/>
          <p:nvPr/>
        </p:nvSpPr>
        <p:spPr>
          <a:xfrm>
            <a:off x="4427538" y="4881563"/>
            <a:ext cx="3740150" cy="474662"/>
          </a:xfrm>
          <a:prstGeom prst="rect">
            <a:avLst/>
          </a:prstGeom>
          <a:solidFill>
            <a:srgbClr val="800080"/>
          </a:solidFill>
          <a:ln w="31750"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300" b="1" dirty="0">
                <a:latin typeface="黑体" panose="02010609060101010101" pitchFamily="2" charset="-122"/>
                <a:ea typeface="黑体" panose="02010609060101010101" pitchFamily="2" charset="-122"/>
              </a:rPr>
              <a:t>被观察物区别于背景的程度</a:t>
            </a:r>
            <a:endParaRPr lang="zh-CN" altLang="en-US" sz="2300" b="1" dirty="0">
              <a:latin typeface="黑体" panose="02010609060101010101" pitchFamily="2" charset="-122"/>
              <a:ea typeface="黑体" panose="02010609060101010101" pitchFamily="2" charset="-122"/>
            </a:endParaRPr>
          </a:p>
        </p:txBody>
      </p:sp>
      <p:sp>
        <p:nvSpPr>
          <p:cNvPr id="398346" name="Text Box 10"/>
          <p:cNvSpPr txBox="1"/>
          <p:nvPr/>
        </p:nvSpPr>
        <p:spPr>
          <a:xfrm>
            <a:off x="395288" y="5661025"/>
            <a:ext cx="8413750" cy="831850"/>
          </a:xfrm>
          <a:prstGeom prst="rect">
            <a:avLst/>
          </a:prstGeom>
          <a:solidFill>
            <a:schemeClr val="bg2"/>
          </a:solidFill>
          <a:ln w="38100" cap="flat" cmpd="sng">
            <a:solidFill>
              <a:srgbClr val="FFFF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1800" b="1" dirty="0">
                <a:latin typeface="黑体" panose="02010609060101010101" pitchFamily="2" charset="-122"/>
                <a:ea typeface="黑体" panose="02010609060101010101" pitchFamily="2" charset="-122"/>
              </a:rPr>
              <a:t>与显微镜的自身特点有关，但也取决于进行显微观察时对显微镜的正确使用及良好的标本制作和观察技术，这就是显微技术。 </a:t>
            </a:r>
            <a:r>
              <a:rPr lang="en-US" altLang="zh-CN" sz="2800" b="1" dirty="0">
                <a:solidFill>
                  <a:schemeClr val="tx2"/>
                </a:solidFill>
                <a:latin typeface="黑体" panose="02010609060101010101" pitchFamily="2" charset="-122"/>
                <a:ea typeface="黑体" panose="02010609060101010101" pitchFamily="2" charset="-122"/>
              </a:rPr>
              <a:t>P21  </a:t>
            </a:r>
            <a:r>
              <a:rPr lang="zh-CN" altLang="en-US" sz="2800" b="1" dirty="0">
                <a:solidFill>
                  <a:schemeClr val="tx2"/>
                </a:solidFill>
                <a:latin typeface="黑体" panose="02010609060101010101" pitchFamily="2" charset="-122"/>
                <a:ea typeface="黑体" panose="02010609060101010101" pitchFamily="2" charset="-122"/>
              </a:rPr>
              <a:t>倒数第一段</a:t>
            </a:r>
            <a:endParaRPr lang="zh-CN" altLang="en-US" sz="2400" b="1" dirty="0">
              <a:solidFill>
                <a:schemeClr val="tx2"/>
              </a:solidFill>
              <a:latin typeface="黑体" panose="02010609060101010101" pitchFamily="2" charset="-122"/>
              <a:ea typeface="黑体" panose="02010609060101010101" pitchFamily="2" charset="-122"/>
            </a:endParaRPr>
          </a:p>
        </p:txBody>
      </p:sp>
      <p:sp>
        <p:nvSpPr>
          <p:cNvPr id="398347" name="AutoShape 11"/>
          <p:cNvSpPr/>
          <p:nvPr/>
        </p:nvSpPr>
        <p:spPr>
          <a:xfrm>
            <a:off x="727075" y="4038600"/>
            <a:ext cx="381000" cy="1447800"/>
          </a:xfrm>
          <a:prstGeom prst="upDownArrow">
            <a:avLst>
              <a:gd name="adj1" fmla="val 50000"/>
              <a:gd name="adj2" fmla="val 76000"/>
            </a:avLst>
          </a:prstGeom>
          <a:solidFill>
            <a:srgbClr val="00FF00"/>
          </a:solidFill>
          <a:ln w="952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800" dirty="0"/>
          </a:p>
        </p:txBody>
      </p:sp>
      <p:sp>
        <p:nvSpPr>
          <p:cNvPr id="398348" name="Text Box 12"/>
          <p:cNvSpPr txBox="1"/>
          <p:nvPr/>
        </p:nvSpPr>
        <p:spPr>
          <a:xfrm>
            <a:off x="250825" y="1989138"/>
            <a:ext cx="639763" cy="1719262"/>
          </a:xfrm>
          <a:prstGeom prst="rect">
            <a:avLst/>
          </a:prstGeom>
          <a:solidFill>
            <a:schemeClr val="bg2"/>
          </a:solidFill>
          <a:ln w="28575" cap="flat" cmpd="sng">
            <a:solidFill>
              <a:srgbClr val="FF0000"/>
            </a:solidFill>
            <a:prstDash val="solid"/>
            <a:miter/>
            <a:headEnd type="none" w="med" len="med"/>
            <a:tailEnd type="none" w="med" len="med"/>
          </a:ln>
        </p:spPr>
        <p:txBody>
          <a:bodyPr vert="eaVert"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latin typeface="黑体" panose="02010609060101010101" pitchFamily="2" charset="-122"/>
                <a:ea typeface="黑体" panose="02010609060101010101" pitchFamily="2" charset="-122"/>
              </a:rPr>
              <a:t>参见 </a:t>
            </a:r>
            <a:r>
              <a:rPr lang="en-US" altLang="zh-CN" sz="2800" b="1" dirty="0">
                <a:latin typeface="黑体" panose="02010609060101010101" pitchFamily="2" charset="-122"/>
                <a:ea typeface="黑体" panose="02010609060101010101" pitchFamily="2" charset="-122"/>
              </a:rPr>
              <a:t>P 21</a:t>
            </a:r>
            <a:endParaRPr lang="en-US" altLang="zh-CN" sz="2800" b="1" dirty="0">
              <a:latin typeface="黑体" panose="02010609060101010101" pitchFamily="2" charset="-122"/>
              <a:ea typeface="黑体" panose="02010609060101010101" pitchFamily="2" charset="-122"/>
            </a:endParaRPr>
          </a:p>
        </p:txBody>
      </p:sp>
      <p:sp>
        <p:nvSpPr>
          <p:cNvPr id="398349" name="Picture 13" descr="black-f3"/>
          <p:cNvSpPr>
            <a:spLocks noChangeAspect="1"/>
          </p:cNvSpPr>
          <p:nvPr/>
        </p:nvSpPr>
        <p:spPr>
          <a:xfrm>
            <a:off x="5410200" y="0"/>
            <a:ext cx="3733800" cy="3319463"/>
          </a:xfrm>
          <a:prstGeom prst="rect">
            <a:avLst/>
          </a:prstGeom>
          <a:no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800" dirty="0"/>
          </a:p>
        </p:txBody>
      </p:sp>
      <p:sp>
        <p:nvSpPr>
          <p:cNvPr id="398350" name="Picture 14"/>
          <p:cNvSpPr>
            <a:spLocks noChangeAspect="1"/>
          </p:cNvSpPr>
          <p:nvPr/>
        </p:nvSpPr>
        <p:spPr>
          <a:xfrm>
            <a:off x="2159000" y="-49212"/>
            <a:ext cx="6985000" cy="6907212"/>
          </a:xfrm>
          <a:prstGeom prst="rect">
            <a:avLst/>
          </a:prstGeom>
          <a:no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398339"/>
                                        </p:tgtEl>
                                        <p:attrNameLst>
                                          <p:attrName>style.visibility</p:attrName>
                                        </p:attrNameLst>
                                      </p:cBhvr>
                                      <p:to>
                                        <p:strVal val="visible"/>
                                      </p:to>
                                    </p:set>
                                    <p:anim calcmode="lin" valueType="num">
                                      <p:cBhvr additive="base">
                                        <p:cTn id="7" dur="500" fill="hold"/>
                                        <p:tgtEl>
                                          <p:spTgt spid="398339"/>
                                        </p:tgtEl>
                                        <p:attrNameLst>
                                          <p:attrName>ppt_x</p:attrName>
                                        </p:attrNameLst>
                                      </p:cBhvr>
                                      <p:tavLst>
                                        <p:tav tm="0">
                                          <p:val>
                                            <p:strVal val="0-#ppt_w/2"/>
                                          </p:val>
                                        </p:tav>
                                        <p:tav tm="100000">
                                          <p:val>
                                            <p:strVal val="#ppt_x"/>
                                          </p:val>
                                        </p:tav>
                                      </p:tavLst>
                                    </p:anim>
                                    <p:anim calcmode="lin" valueType="num">
                                      <p:cBhvr additive="base">
                                        <p:cTn id="8" dur="500" fill="hold"/>
                                        <p:tgtEl>
                                          <p:spTgt spid="39833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398340"/>
                                        </p:tgtEl>
                                        <p:attrNameLst>
                                          <p:attrName>style.visibility</p:attrName>
                                        </p:attrNameLst>
                                      </p:cBhvr>
                                      <p:to>
                                        <p:strVal val="visible"/>
                                      </p:to>
                                    </p:set>
                                    <p:anim calcmode="lin" valueType="num">
                                      <p:cBhvr additive="base">
                                        <p:cTn id="13" dur="500" fill="hold"/>
                                        <p:tgtEl>
                                          <p:spTgt spid="398340"/>
                                        </p:tgtEl>
                                        <p:attrNameLst>
                                          <p:attrName>ppt_x</p:attrName>
                                        </p:attrNameLst>
                                      </p:cBhvr>
                                      <p:tavLst>
                                        <p:tav tm="0">
                                          <p:val>
                                            <p:strVal val="0-#ppt_w/2"/>
                                          </p:val>
                                        </p:tav>
                                        <p:tav tm="100000">
                                          <p:val>
                                            <p:strVal val="#ppt_x"/>
                                          </p:val>
                                        </p:tav>
                                      </p:tavLst>
                                    </p:anim>
                                    <p:anim calcmode="lin" valueType="num">
                                      <p:cBhvr additive="base">
                                        <p:cTn id="14" dur="500" fill="hold"/>
                                        <p:tgtEl>
                                          <p:spTgt spid="398340"/>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98341"/>
                                        </p:tgtEl>
                                        <p:attrNameLst>
                                          <p:attrName>style.visibility</p:attrName>
                                        </p:attrNameLst>
                                      </p:cBhvr>
                                      <p:to>
                                        <p:strVal val="visible"/>
                                      </p:to>
                                    </p:set>
                                    <p:anim calcmode="lin" valueType="num">
                                      <p:cBhvr additive="base">
                                        <p:cTn id="19" dur="500" fill="hold"/>
                                        <p:tgtEl>
                                          <p:spTgt spid="398341"/>
                                        </p:tgtEl>
                                        <p:attrNameLst>
                                          <p:attrName>ppt_x</p:attrName>
                                        </p:attrNameLst>
                                      </p:cBhvr>
                                      <p:tavLst>
                                        <p:tav tm="0">
                                          <p:val>
                                            <p:strVal val="#ppt_x"/>
                                          </p:val>
                                        </p:tav>
                                        <p:tav tm="100000">
                                          <p:val>
                                            <p:strVal val="#ppt_x"/>
                                          </p:val>
                                        </p:tav>
                                      </p:tavLst>
                                    </p:anim>
                                    <p:anim calcmode="lin" valueType="num">
                                      <p:cBhvr additive="base">
                                        <p:cTn id="20" dur="500" fill="hold"/>
                                        <p:tgtEl>
                                          <p:spTgt spid="398341"/>
                                        </p:tgtEl>
                                        <p:attrNameLst>
                                          <p:attrName>ppt_y</p:attrName>
                                        </p:attrNameLst>
                                      </p:cBhvr>
                                      <p:tavLst>
                                        <p:tav tm="0">
                                          <p:val>
                                            <p:strVal val="1+#ppt_h/2"/>
                                          </p:val>
                                        </p:tav>
                                        <p:tav tm="100000">
                                          <p:val>
                                            <p:strVal val="#ppt_y"/>
                                          </p:val>
                                        </p:tav>
                                      </p:tavLst>
                                    </p:anim>
                                  </p:childTnLst>
                                </p:cTn>
                              </p:par>
                            </p:childTnLst>
                          </p:cTn>
                        </p:par>
                        <p:par>
                          <p:cTn id="21" fill="hold">
                            <p:stCondLst>
                              <p:cond delay="500"/>
                            </p:stCondLst>
                            <p:childTnLst>
                              <p:par>
                                <p:cTn id="22" presetID="2" presetClass="entr" presetSubtype="8" fill="hold" grpId="0" nodeType="afterEffect">
                                  <p:stCondLst>
                                    <p:cond delay="0"/>
                                  </p:stCondLst>
                                  <p:childTnLst>
                                    <p:set>
                                      <p:cBhvr>
                                        <p:cTn id="23" dur="1" fill="hold">
                                          <p:stCondLst>
                                            <p:cond delay="0"/>
                                          </p:stCondLst>
                                        </p:cTn>
                                        <p:tgtEl>
                                          <p:spTgt spid="398348"/>
                                        </p:tgtEl>
                                        <p:attrNameLst>
                                          <p:attrName>style.visibility</p:attrName>
                                        </p:attrNameLst>
                                      </p:cBhvr>
                                      <p:to>
                                        <p:strVal val="visible"/>
                                      </p:to>
                                    </p:set>
                                    <p:anim calcmode="lin" valueType="num">
                                      <p:cBhvr additive="base">
                                        <p:cTn id="24" dur="500" fill="hold"/>
                                        <p:tgtEl>
                                          <p:spTgt spid="398348"/>
                                        </p:tgtEl>
                                        <p:attrNameLst>
                                          <p:attrName>ppt_x</p:attrName>
                                        </p:attrNameLst>
                                      </p:cBhvr>
                                      <p:tavLst>
                                        <p:tav tm="0">
                                          <p:val>
                                            <p:strVal val="0-#ppt_w/2"/>
                                          </p:val>
                                        </p:tav>
                                        <p:tav tm="100000">
                                          <p:val>
                                            <p:strVal val="#ppt_x"/>
                                          </p:val>
                                        </p:tav>
                                      </p:tavLst>
                                    </p:anim>
                                    <p:anim calcmode="lin" valueType="num">
                                      <p:cBhvr additive="base">
                                        <p:cTn id="25" dur="500" fill="hold"/>
                                        <p:tgtEl>
                                          <p:spTgt spid="398348"/>
                                        </p:tgtEl>
                                        <p:attrNameLst>
                                          <p:attrName>ppt_y</p:attrName>
                                        </p:attrNameLst>
                                      </p:cBhvr>
                                      <p:tavLst>
                                        <p:tav tm="0">
                                          <p:val>
                                            <p:strVal val="#ppt_y"/>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1" fill="hold" grpId="0" nodeType="clickEffect">
                                  <p:stCondLst>
                                    <p:cond delay="0"/>
                                  </p:stCondLst>
                                  <p:childTnLst>
                                    <p:set>
                                      <p:cBhvr>
                                        <p:cTn id="29" dur="1" fill="hold">
                                          <p:stCondLst>
                                            <p:cond delay="0"/>
                                          </p:stCondLst>
                                        </p:cTn>
                                        <p:tgtEl>
                                          <p:spTgt spid="398342"/>
                                        </p:tgtEl>
                                        <p:attrNameLst>
                                          <p:attrName>style.visibility</p:attrName>
                                        </p:attrNameLst>
                                      </p:cBhvr>
                                      <p:to>
                                        <p:strVal val="visible"/>
                                      </p:to>
                                    </p:set>
                                    <p:anim calcmode="lin" valueType="num">
                                      <p:cBhvr additive="base">
                                        <p:cTn id="30" dur="500" fill="hold"/>
                                        <p:tgtEl>
                                          <p:spTgt spid="398342"/>
                                        </p:tgtEl>
                                        <p:attrNameLst>
                                          <p:attrName>ppt_x</p:attrName>
                                        </p:attrNameLst>
                                      </p:cBhvr>
                                      <p:tavLst>
                                        <p:tav tm="0">
                                          <p:val>
                                            <p:strVal val="#ppt_x"/>
                                          </p:val>
                                        </p:tav>
                                        <p:tav tm="100000">
                                          <p:val>
                                            <p:strVal val="#ppt_x"/>
                                          </p:val>
                                        </p:tav>
                                      </p:tavLst>
                                    </p:anim>
                                    <p:anim calcmode="lin" valueType="num">
                                      <p:cBhvr additive="base">
                                        <p:cTn id="31" dur="500" fill="hold"/>
                                        <p:tgtEl>
                                          <p:spTgt spid="398342"/>
                                        </p:tgtEl>
                                        <p:attrNameLst>
                                          <p:attrName>ppt_y</p:attrName>
                                        </p:attrNameLst>
                                      </p:cBhvr>
                                      <p:tavLst>
                                        <p:tav tm="0">
                                          <p:val>
                                            <p:strVal val="0-#ppt_h/2"/>
                                          </p:val>
                                        </p:tav>
                                        <p:tav tm="100000">
                                          <p:val>
                                            <p:strVal val="#ppt_y"/>
                                          </p:val>
                                        </p:tav>
                                      </p:tavLst>
                                    </p:anim>
                                  </p:childTnLst>
                                </p:cTn>
                              </p:par>
                            </p:childTnLst>
                          </p:cTn>
                        </p:par>
                      </p:childTnLst>
                    </p:cTn>
                  </p:par>
                  <p:par>
                    <p:cTn id="32" fill="hold">
                      <p:stCondLst>
                        <p:cond delay="indefinite"/>
                      </p:stCondLst>
                      <p:childTnLst>
                        <p:par>
                          <p:cTn id="33" fill="hold">
                            <p:stCondLst>
                              <p:cond delay="0"/>
                            </p:stCondLst>
                            <p:childTnLst>
                              <p:par>
                                <p:cTn id="34" presetID="2" presetClass="entr" presetSubtype="4" fill="hold" grpId="0" nodeType="clickEffect" nodePh="1">
                                  <p:stCondLst>
                                    <p:cond delay="0"/>
                                  </p:stCondLst>
                                  <p:endCondLst>
                                    <p:cond evt="begin" delay="0">
                                      <p:tn val="34"/>
                                    </p:cond>
                                  </p:endCondLst>
                                  <p:childTnLst>
                                    <p:set>
                                      <p:cBhvr>
                                        <p:cTn id="35" dur="1" fill="hold">
                                          <p:stCondLst>
                                            <p:cond delay="0"/>
                                          </p:stCondLst>
                                        </p:cTn>
                                        <p:tgtEl>
                                          <p:spTgt spid="398349"/>
                                        </p:tgtEl>
                                        <p:attrNameLst>
                                          <p:attrName>style.visibility</p:attrName>
                                        </p:attrNameLst>
                                      </p:cBhvr>
                                      <p:to>
                                        <p:strVal val="visible"/>
                                      </p:to>
                                    </p:set>
                                    <p:anim calcmode="lin" valueType="num">
                                      <p:cBhvr additive="base">
                                        <p:cTn id="36" dur="500" fill="hold"/>
                                        <p:tgtEl>
                                          <p:spTgt spid="398349"/>
                                        </p:tgtEl>
                                        <p:attrNameLst>
                                          <p:attrName>ppt_x</p:attrName>
                                        </p:attrNameLst>
                                      </p:cBhvr>
                                      <p:tavLst>
                                        <p:tav tm="0">
                                          <p:val>
                                            <p:strVal val="#ppt_x"/>
                                          </p:val>
                                        </p:tav>
                                        <p:tav tm="100000">
                                          <p:val>
                                            <p:strVal val="#ppt_x"/>
                                          </p:val>
                                        </p:tav>
                                      </p:tavLst>
                                    </p:anim>
                                    <p:anim calcmode="lin" valueType="num">
                                      <p:cBhvr additive="base">
                                        <p:cTn id="37" dur="500" fill="hold"/>
                                        <p:tgtEl>
                                          <p:spTgt spid="398349"/>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398349"/>
                                        </p:tgtEl>
                                        <p:attrNameLst>
                                          <p:attrName>style.visibility</p:attrName>
                                        </p:attrNameLst>
                                      </p:cBhvr>
                                      <p:to>
                                        <p:strVal val="hidden"/>
                                      </p:to>
                                    </p:set>
                                  </p:subTnLst>
                                </p:cTn>
                              </p:par>
                            </p:childTnLst>
                          </p:cTn>
                        </p:par>
                      </p:childTnLst>
                    </p:cTn>
                  </p:par>
                  <p:par>
                    <p:cTn id="38" fill="hold">
                      <p:stCondLst>
                        <p:cond delay="indefinite"/>
                      </p:stCondLst>
                      <p:childTnLst>
                        <p:par>
                          <p:cTn id="39" fill="hold">
                            <p:stCondLst>
                              <p:cond delay="0"/>
                            </p:stCondLst>
                            <p:childTnLst>
                              <p:par>
                                <p:cTn id="40" presetID="2" presetClass="entr" presetSubtype="4" fill="hold" grpId="0" nodeType="clickEffect" nodePh="1">
                                  <p:stCondLst>
                                    <p:cond delay="0"/>
                                  </p:stCondLst>
                                  <p:endCondLst>
                                    <p:cond evt="begin" delay="0">
                                      <p:tn val="40"/>
                                    </p:cond>
                                  </p:endCondLst>
                                  <p:childTnLst>
                                    <p:set>
                                      <p:cBhvr>
                                        <p:cTn id="41" dur="1" fill="hold">
                                          <p:stCondLst>
                                            <p:cond delay="0"/>
                                          </p:stCondLst>
                                        </p:cTn>
                                        <p:tgtEl>
                                          <p:spTgt spid="398350"/>
                                        </p:tgtEl>
                                        <p:attrNameLst>
                                          <p:attrName>style.visibility</p:attrName>
                                        </p:attrNameLst>
                                      </p:cBhvr>
                                      <p:to>
                                        <p:strVal val="visible"/>
                                      </p:to>
                                    </p:set>
                                    <p:anim calcmode="lin" valueType="num">
                                      <p:cBhvr additive="base">
                                        <p:cTn id="42" dur="500" fill="hold"/>
                                        <p:tgtEl>
                                          <p:spTgt spid="398350"/>
                                        </p:tgtEl>
                                        <p:attrNameLst>
                                          <p:attrName>ppt_x</p:attrName>
                                        </p:attrNameLst>
                                      </p:cBhvr>
                                      <p:tavLst>
                                        <p:tav tm="0">
                                          <p:val>
                                            <p:strVal val="#ppt_x"/>
                                          </p:val>
                                        </p:tav>
                                        <p:tav tm="100000">
                                          <p:val>
                                            <p:strVal val="#ppt_x"/>
                                          </p:val>
                                        </p:tav>
                                      </p:tavLst>
                                    </p:anim>
                                    <p:anim calcmode="lin" valueType="num">
                                      <p:cBhvr additive="base">
                                        <p:cTn id="43" dur="500" fill="hold"/>
                                        <p:tgtEl>
                                          <p:spTgt spid="398350"/>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398350"/>
                                        </p:tgtEl>
                                        <p:attrNameLst>
                                          <p:attrName>style.visibility</p:attrName>
                                        </p:attrNameLst>
                                      </p:cBhvr>
                                      <p:to>
                                        <p:strVal val="hidden"/>
                                      </p:to>
                                    </p:set>
                                  </p:subTnLst>
                                </p:cTn>
                              </p:par>
                            </p:childTnLst>
                          </p:cTn>
                        </p:par>
                      </p:childTnLst>
                    </p:cTn>
                  </p:par>
                  <p:par>
                    <p:cTn id="44" fill="hold">
                      <p:stCondLst>
                        <p:cond delay="indefinite"/>
                      </p:stCondLst>
                      <p:childTnLst>
                        <p:par>
                          <p:cTn id="45" fill="hold">
                            <p:stCondLst>
                              <p:cond delay="0"/>
                            </p:stCondLst>
                            <p:childTnLst>
                              <p:par>
                                <p:cTn id="46" presetID="2" presetClass="entr" presetSubtype="12" fill="hold" grpId="0" nodeType="clickEffect">
                                  <p:stCondLst>
                                    <p:cond delay="0"/>
                                  </p:stCondLst>
                                  <p:childTnLst>
                                    <p:set>
                                      <p:cBhvr>
                                        <p:cTn id="47" dur="1" fill="hold">
                                          <p:stCondLst>
                                            <p:cond delay="0"/>
                                          </p:stCondLst>
                                        </p:cTn>
                                        <p:tgtEl>
                                          <p:spTgt spid="398343"/>
                                        </p:tgtEl>
                                        <p:attrNameLst>
                                          <p:attrName>style.visibility</p:attrName>
                                        </p:attrNameLst>
                                      </p:cBhvr>
                                      <p:to>
                                        <p:strVal val="visible"/>
                                      </p:to>
                                    </p:set>
                                    <p:anim calcmode="lin" valueType="num">
                                      <p:cBhvr additive="base">
                                        <p:cTn id="48" dur="500" fill="hold"/>
                                        <p:tgtEl>
                                          <p:spTgt spid="398343"/>
                                        </p:tgtEl>
                                        <p:attrNameLst>
                                          <p:attrName>ppt_x</p:attrName>
                                        </p:attrNameLst>
                                      </p:cBhvr>
                                      <p:tavLst>
                                        <p:tav tm="0">
                                          <p:val>
                                            <p:strVal val="0-#ppt_w/2"/>
                                          </p:val>
                                        </p:tav>
                                        <p:tav tm="100000">
                                          <p:val>
                                            <p:strVal val="#ppt_x"/>
                                          </p:val>
                                        </p:tav>
                                      </p:tavLst>
                                    </p:anim>
                                    <p:anim calcmode="lin" valueType="num">
                                      <p:cBhvr additive="base">
                                        <p:cTn id="49" dur="500" fill="hold"/>
                                        <p:tgtEl>
                                          <p:spTgt spid="398343"/>
                                        </p:tgtEl>
                                        <p:attrNameLst>
                                          <p:attrName>ppt_y</p:attrName>
                                        </p:attrNameLst>
                                      </p:cBhvr>
                                      <p:tavLst>
                                        <p:tav tm="0">
                                          <p:val>
                                            <p:strVal val="1+#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2" presetClass="entr" presetSubtype="6" fill="hold" grpId="0" nodeType="clickEffect">
                                  <p:stCondLst>
                                    <p:cond delay="0"/>
                                  </p:stCondLst>
                                  <p:childTnLst>
                                    <p:set>
                                      <p:cBhvr>
                                        <p:cTn id="53" dur="1" fill="hold">
                                          <p:stCondLst>
                                            <p:cond delay="0"/>
                                          </p:stCondLst>
                                        </p:cTn>
                                        <p:tgtEl>
                                          <p:spTgt spid="398344"/>
                                        </p:tgtEl>
                                        <p:attrNameLst>
                                          <p:attrName>style.visibility</p:attrName>
                                        </p:attrNameLst>
                                      </p:cBhvr>
                                      <p:to>
                                        <p:strVal val="visible"/>
                                      </p:to>
                                    </p:set>
                                    <p:anim calcmode="lin" valueType="num">
                                      <p:cBhvr additive="base">
                                        <p:cTn id="54" dur="500" fill="hold"/>
                                        <p:tgtEl>
                                          <p:spTgt spid="398344"/>
                                        </p:tgtEl>
                                        <p:attrNameLst>
                                          <p:attrName>ppt_x</p:attrName>
                                        </p:attrNameLst>
                                      </p:cBhvr>
                                      <p:tavLst>
                                        <p:tav tm="0">
                                          <p:val>
                                            <p:strVal val="1+#ppt_w/2"/>
                                          </p:val>
                                        </p:tav>
                                        <p:tav tm="100000">
                                          <p:val>
                                            <p:strVal val="#ppt_x"/>
                                          </p:val>
                                        </p:tav>
                                      </p:tavLst>
                                    </p:anim>
                                    <p:anim calcmode="lin" valueType="num">
                                      <p:cBhvr additive="base">
                                        <p:cTn id="55" dur="500" fill="hold"/>
                                        <p:tgtEl>
                                          <p:spTgt spid="398344"/>
                                        </p:tgtEl>
                                        <p:attrNameLst>
                                          <p:attrName>ppt_y</p:attrName>
                                        </p:attrNameLst>
                                      </p:cBhvr>
                                      <p:tavLst>
                                        <p:tav tm="0">
                                          <p:val>
                                            <p:strVal val="1+#ppt_h/2"/>
                                          </p:val>
                                        </p:tav>
                                        <p:tav tm="100000">
                                          <p:val>
                                            <p:strVal val="#ppt_y"/>
                                          </p:val>
                                        </p:tav>
                                      </p:tavLst>
                                    </p:anim>
                                  </p:childTnLst>
                                </p:cTn>
                              </p:par>
                            </p:childTnLst>
                          </p:cTn>
                        </p:par>
                      </p:childTnLst>
                    </p:cTn>
                  </p:par>
                  <p:par>
                    <p:cTn id="56" fill="hold">
                      <p:stCondLst>
                        <p:cond delay="indefinite"/>
                      </p:stCondLst>
                      <p:childTnLst>
                        <p:par>
                          <p:cTn id="57" fill="hold">
                            <p:stCondLst>
                              <p:cond delay="0"/>
                            </p:stCondLst>
                            <p:childTnLst>
                              <p:par>
                                <p:cTn id="58" presetID="2" presetClass="entr" presetSubtype="8" fill="hold" grpId="0" nodeType="clickEffect">
                                  <p:stCondLst>
                                    <p:cond delay="0"/>
                                  </p:stCondLst>
                                  <p:childTnLst>
                                    <p:set>
                                      <p:cBhvr>
                                        <p:cTn id="59" dur="1" fill="hold">
                                          <p:stCondLst>
                                            <p:cond delay="0"/>
                                          </p:stCondLst>
                                        </p:cTn>
                                        <p:tgtEl>
                                          <p:spTgt spid="398347"/>
                                        </p:tgtEl>
                                        <p:attrNameLst>
                                          <p:attrName>style.visibility</p:attrName>
                                        </p:attrNameLst>
                                      </p:cBhvr>
                                      <p:to>
                                        <p:strVal val="visible"/>
                                      </p:to>
                                    </p:set>
                                    <p:anim calcmode="lin" valueType="num">
                                      <p:cBhvr additive="base">
                                        <p:cTn id="60" dur="500" fill="hold"/>
                                        <p:tgtEl>
                                          <p:spTgt spid="398347"/>
                                        </p:tgtEl>
                                        <p:attrNameLst>
                                          <p:attrName>ppt_x</p:attrName>
                                        </p:attrNameLst>
                                      </p:cBhvr>
                                      <p:tavLst>
                                        <p:tav tm="0">
                                          <p:val>
                                            <p:strVal val="0-#ppt_w/2"/>
                                          </p:val>
                                        </p:tav>
                                        <p:tav tm="100000">
                                          <p:val>
                                            <p:strVal val="#ppt_x"/>
                                          </p:val>
                                        </p:tav>
                                      </p:tavLst>
                                    </p:anim>
                                    <p:anim calcmode="lin" valueType="num">
                                      <p:cBhvr additive="base">
                                        <p:cTn id="61" dur="500" fill="hold"/>
                                        <p:tgtEl>
                                          <p:spTgt spid="398347"/>
                                        </p:tgtEl>
                                        <p:attrNameLst>
                                          <p:attrName>ppt_y</p:attrName>
                                        </p:attrNameLst>
                                      </p:cBhvr>
                                      <p:tavLst>
                                        <p:tav tm="0">
                                          <p:val>
                                            <p:strVal val="#ppt_y"/>
                                          </p:val>
                                        </p:tav>
                                        <p:tav tm="100000">
                                          <p:val>
                                            <p:strVal val="#ppt_y"/>
                                          </p:val>
                                        </p:tav>
                                      </p:tavLst>
                                    </p:anim>
                                  </p:childTnLst>
                                </p:cTn>
                              </p:par>
                            </p:childTnLst>
                          </p:cTn>
                        </p:par>
                        <p:par>
                          <p:cTn id="62" fill="hold">
                            <p:stCondLst>
                              <p:cond delay="500"/>
                            </p:stCondLst>
                            <p:childTnLst>
                              <p:par>
                                <p:cTn id="63" presetID="2" presetClass="entr" presetSubtype="1" fill="hold" grpId="0" nodeType="afterEffect">
                                  <p:stCondLst>
                                    <p:cond delay="0"/>
                                  </p:stCondLst>
                                  <p:childTnLst>
                                    <p:set>
                                      <p:cBhvr>
                                        <p:cTn id="64" dur="1" fill="hold">
                                          <p:stCondLst>
                                            <p:cond delay="0"/>
                                          </p:stCondLst>
                                        </p:cTn>
                                        <p:tgtEl>
                                          <p:spTgt spid="398346"/>
                                        </p:tgtEl>
                                        <p:attrNameLst>
                                          <p:attrName>style.visibility</p:attrName>
                                        </p:attrNameLst>
                                      </p:cBhvr>
                                      <p:to>
                                        <p:strVal val="visible"/>
                                      </p:to>
                                    </p:set>
                                    <p:anim calcmode="lin" valueType="num">
                                      <p:cBhvr additive="base">
                                        <p:cTn id="65" dur="500" fill="hold"/>
                                        <p:tgtEl>
                                          <p:spTgt spid="398346"/>
                                        </p:tgtEl>
                                        <p:attrNameLst>
                                          <p:attrName>ppt_x</p:attrName>
                                        </p:attrNameLst>
                                      </p:cBhvr>
                                      <p:tavLst>
                                        <p:tav tm="0">
                                          <p:val>
                                            <p:strVal val="#ppt_x"/>
                                          </p:val>
                                        </p:tav>
                                        <p:tav tm="100000">
                                          <p:val>
                                            <p:strVal val="#ppt_x"/>
                                          </p:val>
                                        </p:tav>
                                      </p:tavLst>
                                    </p:anim>
                                    <p:anim calcmode="lin" valueType="num">
                                      <p:cBhvr additive="base">
                                        <p:cTn id="66" dur="500" fill="hold"/>
                                        <p:tgtEl>
                                          <p:spTgt spid="398346"/>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8339" grpId="0"/>
      <p:bldP spid="398340" grpId="0"/>
      <p:bldP spid="398341" grpId="0" animBg="1"/>
      <p:bldP spid="398342" grpId="0" animBg="1"/>
      <p:bldP spid="398343" grpId="0" animBg="1"/>
      <p:bldP spid="398344" grpId="0" animBg="1"/>
      <p:bldP spid="398346" grpId="0" animBg="1"/>
      <p:bldP spid="398347" grpId="0" animBg="1"/>
      <p:bldP spid="398348" grpId="0" animBg="1"/>
      <p:bldP spid="398349" grpId="0" animBg="1"/>
      <p:bldP spid="39835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399362" name="Picture 2" descr="1-1"/>
          <p:cNvPicPr>
            <a:picLocks noChangeAspect="1"/>
          </p:cNvPicPr>
          <p:nvPr/>
        </p:nvPicPr>
        <p:blipFill>
          <a:blip r:embed="rId1"/>
          <a:stretch>
            <a:fillRect/>
          </a:stretch>
        </p:blipFill>
        <p:spPr>
          <a:xfrm>
            <a:off x="1371600" y="1371600"/>
            <a:ext cx="7772400" cy="5832475"/>
          </a:xfrm>
          <a:prstGeom prst="rect">
            <a:avLst/>
          </a:prstGeom>
          <a:noFill/>
          <a:ln w="9525">
            <a:noFill/>
          </a:ln>
        </p:spPr>
      </p:pic>
      <p:sp>
        <p:nvSpPr>
          <p:cNvPr id="76803" name="Text Box 3"/>
          <p:cNvSpPr txBox="1"/>
          <p:nvPr/>
        </p:nvSpPr>
        <p:spPr>
          <a:xfrm>
            <a:off x="0" y="0"/>
            <a:ext cx="4672013" cy="5794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solidFill>
                  <a:schemeClr val="accent1"/>
                </a:solidFill>
                <a:latin typeface="黑体" panose="02010609060101010101" pitchFamily="2" charset="-122"/>
                <a:ea typeface="黑体" panose="02010609060101010101" pitchFamily="2" charset="-122"/>
              </a:rPr>
              <a:t>一、显微镜的种类及原理</a:t>
            </a:r>
            <a:endParaRPr lang="zh-CN" altLang="en-US" sz="2400" b="1" dirty="0">
              <a:latin typeface="黑体" panose="02010609060101010101" pitchFamily="2" charset="-122"/>
              <a:ea typeface="黑体" panose="02010609060101010101" pitchFamily="2" charset="-122"/>
            </a:endParaRPr>
          </a:p>
        </p:txBody>
      </p:sp>
      <p:sp>
        <p:nvSpPr>
          <p:cNvPr id="76804" name="Text Box 4"/>
          <p:cNvSpPr txBox="1"/>
          <p:nvPr/>
        </p:nvSpPr>
        <p:spPr>
          <a:xfrm>
            <a:off x="457200" y="838200"/>
            <a:ext cx="3402013"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latin typeface="黑体" panose="02010609060101010101" pitchFamily="2" charset="-122"/>
                <a:ea typeface="黑体" panose="02010609060101010101" pitchFamily="2" charset="-122"/>
              </a:rPr>
              <a:t>1.  普通光学显微镜</a:t>
            </a:r>
            <a:endParaRPr lang="zh-CN" altLang="en-US" sz="2400" b="1" dirty="0">
              <a:latin typeface="黑体" panose="02010609060101010101" pitchFamily="2" charset="-122"/>
              <a:ea typeface="黑体" panose="02010609060101010101" pitchFamily="2" charset="-122"/>
            </a:endParaRPr>
          </a:p>
        </p:txBody>
      </p:sp>
      <p:sp>
        <p:nvSpPr>
          <p:cNvPr id="399365" name="Text Box 5"/>
          <p:cNvSpPr txBox="1"/>
          <p:nvPr/>
        </p:nvSpPr>
        <p:spPr>
          <a:xfrm>
            <a:off x="381000" y="3124200"/>
            <a:ext cx="539750" cy="222726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solidFill>
                  <a:schemeClr val="folHlink"/>
                </a:solidFill>
                <a:latin typeface="黑体" panose="02010609060101010101" pitchFamily="2" charset="-122"/>
                <a:ea typeface="黑体" panose="02010609060101010101" pitchFamily="2" charset="-122"/>
              </a:rPr>
              <a:t>复</a:t>
            </a:r>
            <a:endParaRPr lang="zh-CN" altLang="en-US" sz="2800" b="1" dirty="0">
              <a:solidFill>
                <a:schemeClr val="folHlink"/>
              </a:solidFill>
              <a:latin typeface="黑体" panose="02010609060101010101" pitchFamily="2" charset="-122"/>
              <a:ea typeface="黑体" panose="02010609060101010101" pitchFamily="2" charset="-122"/>
            </a:endParaRPr>
          </a:p>
          <a:p>
            <a:pPr marL="0" lvl="0" indent="0" eaLnBrk="1" hangingPunct="1">
              <a:spcBef>
                <a:spcPct val="0"/>
              </a:spcBef>
              <a:buNone/>
            </a:pPr>
            <a:r>
              <a:rPr lang="zh-CN" altLang="en-US" sz="2800" b="1" dirty="0">
                <a:solidFill>
                  <a:schemeClr val="folHlink"/>
                </a:solidFill>
                <a:latin typeface="黑体" panose="02010609060101010101" pitchFamily="2" charset="-122"/>
                <a:ea typeface="黑体" panose="02010609060101010101" pitchFamily="2" charset="-122"/>
              </a:rPr>
              <a:t>式</a:t>
            </a:r>
            <a:endParaRPr lang="zh-CN" altLang="en-US" sz="2800" b="1" dirty="0">
              <a:solidFill>
                <a:schemeClr val="folHlink"/>
              </a:solidFill>
              <a:latin typeface="黑体" panose="02010609060101010101" pitchFamily="2" charset="-122"/>
              <a:ea typeface="黑体" panose="02010609060101010101" pitchFamily="2" charset="-122"/>
            </a:endParaRPr>
          </a:p>
          <a:p>
            <a:pPr marL="0" lvl="0" indent="0" eaLnBrk="1" hangingPunct="1">
              <a:spcBef>
                <a:spcPct val="0"/>
              </a:spcBef>
              <a:buNone/>
            </a:pPr>
            <a:r>
              <a:rPr lang="zh-CN" altLang="en-US" sz="2800" b="1" dirty="0">
                <a:solidFill>
                  <a:schemeClr val="folHlink"/>
                </a:solidFill>
                <a:latin typeface="黑体" panose="02010609060101010101" pitchFamily="2" charset="-122"/>
                <a:ea typeface="黑体" panose="02010609060101010101" pitchFamily="2" charset="-122"/>
              </a:rPr>
              <a:t>显</a:t>
            </a:r>
            <a:endParaRPr lang="zh-CN" altLang="en-US" sz="2800" b="1" dirty="0">
              <a:solidFill>
                <a:schemeClr val="folHlink"/>
              </a:solidFill>
              <a:latin typeface="黑体" panose="02010609060101010101" pitchFamily="2" charset="-122"/>
              <a:ea typeface="黑体" panose="02010609060101010101" pitchFamily="2" charset="-122"/>
            </a:endParaRPr>
          </a:p>
          <a:p>
            <a:pPr marL="0" lvl="0" indent="0" eaLnBrk="1" hangingPunct="1">
              <a:spcBef>
                <a:spcPct val="0"/>
              </a:spcBef>
              <a:buNone/>
            </a:pPr>
            <a:r>
              <a:rPr lang="zh-CN" altLang="en-US" sz="2800" b="1" dirty="0">
                <a:solidFill>
                  <a:schemeClr val="folHlink"/>
                </a:solidFill>
                <a:latin typeface="黑体" panose="02010609060101010101" pitchFamily="2" charset="-122"/>
                <a:ea typeface="黑体" panose="02010609060101010101" pitchFamily="2" charset="-122"/>
              </a:rPr>
              <a:t>微</a:t>
            </a:r>
            <a:endParaRPr lang="zh-CN" altLang="en-US" sz="2800" b="1" dirty="0">
              <a:solidFill>
                <a:schemeClr val="folHlink"/>
              </a:solidFill>
              <a:latin typeface="黑体" panose="02010609060101010101" pitchFamily="2" charset="-122"/>
              <a:ea typeface="黑体" panose="02010609060101010101" pitchFamily="2" charset="-122"/>
            </a:endParaRPr>
          </a:p>
          <a:p>
            <a:pPr marL="0" lvl="0" indent="0" eaLnBrk="1" hangingPunct="1">
              <a:spcBef>
                <a:spcPct val="0"/>
              </a:spcBef>
              <a:buNone/>
            </a:pPr>
            <a:r>
              <a:rPr lang="zh-CN" altLang="en-US" sz="2800" b="1" dirty="0">
                <a:solidFill>
                  <a:schemeClr val="folHlink"/>
                </a:solidFill>
                <a:latin typeface="黑体" panose="02010609060101010101" pitchFamily="2" charset="-122"/>
                <a:ea typeface="黑体" panose="02010609060101010101" pitchFamily="2" charset="-122"/>
              </a:rPr>
              <a:t>镜</a:t>
            </a:r>
            <a:endParaRPr lang="zh-CN" altLang="en-US" sz="2800" b="1" dirty="0">
              <a:latin typeface="黑体" panose="02010609060101010101" pitchFamily="2" charset="-122"/>
              <a:ea typeface="黑体" panose="02010609060101010101" pitchFamily="2" charset="-122"/>
            </a:endParaRPr>
          </a:p>
        </p:txBody>
      </p:sp>
      <p:sp>
        <p:nvSpPr>
          <p:cNvPr id="6" name="TextBox 5"/>
          <p:cNvSpPr txBox="1"/>
          <p:nvPr/>
        </p:nvSpPr>
        <p:spPr>
          <a:xfrm>
            <a:off x="7429500" y="2500313"/>
            <a:ext cx="903288"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800" b="1" dirty="0">
                <a:solidFill>
                  <a:srgbClr val="FF0000"/>
                </a:solidFill>
              </a:rPr>
              <a:t>目镜</a:t>
            </a:r>
            <a:endParaRPr lang="zh-CN" altLang="en-US" sz="2800" b="1" dirty="0">
              <a:solidFill>
                <a:srgbClr val="FF0000"/>
              </a:solidFill>
            </a:endParaRPr>
          </a:p>
        </p:txBody>
      </p:sp>
      <p:sp>
        <p:nvSpPr>
          <p:cNvPr id="7" name="TextBox 6"/>
          <p:cNvSpPr txBox="1"/>
          <p:nvPr/>
        </p:nvSpPr>
        <p:spPr>
          <a:xfrm>
            <a:off x="7581900" y="4548188"/>
            <a:ext cx="906463"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800" b="1" dirty="0">
                <a:solidFill>
                  <a:srgbClr val="FF0000"/>
                </a:solidFill>
              </a:rPr>
              <a:t>物镜</a:t>
            </a:r>
            <a:endParaRPr lang="zh-CN" altLang="en-US" sz="2800" b="1" dirty="0">
              <a:solidFill>
                <a:srgbClr val="FF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nodeType="clickEffect">
                                  <p:stCondLst>
                                    <p:cond delay="0"/>
                                  </p:stCondLst>
                                  <p:childTnLst>
                                    <p:set>
                                      <p:cBhvr>
                                        <p:cTn id="6" dur="1" fill="hold">
                                          <p:stCondLst>
                                            <p:cond delay="0"/>
                                          </p:stCondLst>
                                        </p:cTn>
                                        <p:tgtEl>
                                          <p:spTgt spid="399362"/>
                                        </p:tgtEl>
                                        <p:attrNameLst>
                                          <p:attrName>style.visibility</p:attrName>
                                        </p:attrNameLst>
                                      </p:cBhvr>
                                      <p:to>
                                        <p:strVal val="visible"/>
                                      </p:to>
                                    </p:set>
                                    <p:anim calcmode="lin" valueType="num">
                                      <p:cBhvr additive="base">
                                        <p:cTn id="7" dur="500" fill="hold"/>
                                        <p:tgtEl>
                                          <p:spTgt spid="399362"/>
                                        </p:tgtEl>
                                        <p:attrNameLst>
                                          <p:attrName>ppt_x</p:attrName>
                                        </p:attrNameLst>
                                      </p:cBhvr>
                                      <p:tavLst>
                                        <p:tav tm="0">
                                          <p:val>
                                            <p:strVal val="0-#ppt_w/2"/>
                                          </p:val>
                                        </p:tav>
                                        <p:tav tm="100000">
                                          <p:val>
                                            <p:strVal val="#ppt_x"/>
                                          </p:val>
                                        </p:tav>
                                      </p:tavLst>
                                    </p:anim>
                                    <p:anim calcmode="lin" valueType="num">
                                      <p:cBhvr additive="base">
                                        <p:cTn id="8" dur="500" fill="hold"/>
                                        <p:tgtEl>
                                          <p:spTgt spid="399362"/>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399365"/>
                                        </p:tgtEl>
                                        <p:attrNameLst>
                                          <p:attrName>style.visibility</p:attrName>
                                        </p:attrNameLst>
                                      </p:cBhvr>
                                      <p:to>
                                        <p:strVal val="visible"/>
                                      </p:to>
                                    </p:set>
                                    <p:anim calcmode="lin" valueType="num">
                                      <p:cBhvr additive="base">
                                        <p:cTn id="12" dur="500" fill="hold"/>
                                        <p:tgtEl>
                                          <p:spTgt spid="399365"/>
                                        </p:tgtEl>
                                        <p:attrNameLst>
                                          <p:attrName>ppt_x</p:attrName>
                                        </p:attrNameLst>
                                      </p:cBhvr>
                                      <p:tavLst>
                                        <p:tav tm="0">
                                          <p:val>
                                            <p:strVal val="#ppt_x"/>
                                          </p:val>
                                        </p:tav>
                                        <p:tav tm="100000">
                                          <p:val>
                                            <p:strVal val="#ppt_x"/>
                                          </p:val>
                                        </p:tav>
                                      </p:tavLst>
                                    </p:anim>
                                    <p:anim calcmode="lin" valueType="num">
                                      <p:cBhvr additive="base">
                                        <p:cTn id="13" dur="500" fill="hold"/>
                                        <p:tgtEl>
                                          <p:spTgt spid="399365"/>
                                        </p:tgtEl>
                                        <p:attrNameLst>
                                          <p:attrName>ppt_y</p:attrName>
                                        </p:attrNameLst>
                                      </p:cBhvr>
                                      <p:tavLst>
                                        <p:tav tm="0">
                                          <p:val>
                                            <p:strVal val="1+#ppt_h/2"/>
                                          </p:val>
                                        </p:tav>
                                        <p:tav tm="100000">
                                          <p:val>
                                            <p:strVal val="#ppt_y"/>
                                          </p:val>
                                        </p:tav>
                                      </p:tavLst>
                                    </p:anim>
                                  </p:childTnLst>
                                </p:cTn>
                              </p:par>
                              <p:par>
                                <p:cTn id="14" presetID="2" presetClass="entr" presetSubtype="4" fill="hold" grpId="0" nodeType="with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additive="base">
                                        <p:cTn id="16" dur="500" fill="hold"/>
                                        <p:tgtEl>
                                          <p:spTgt spid="6"/>
                                        </p:tgtEl>
                                        <p:attrNameLst>
                                          <p:attrName>ppt_x</p:attrName>
                                        </p:attrNameLst>
                                      </p:cBhvr>
                                      <p:tavLst>
                                        <p:tav tm="0">
                                          <p:val>
                                            <p:strVal val="#ppt_x"/>
                                          </p:val>
                                        </p:tav>
                                        <p:tav tm="100000">
                                          <p:val>
                                            <p:strVal val="#ppt_x"/>
                                          </p:val>
                                        </p:tav>
                                      </p:tavLst>
                                    </p:anim>
                                    <p:anim calcmode="lin" valueType="num">
                                      <p:cBhvr additive="base">
                                        <p:cTn id="17" dur="500" fill="hold"/>
                                        <p:tgtEl>
                                          <p:spTgt spid="6"/>
                                        </p:tgtEl>
                                        <p:attrNameLst>
                                          <p:attrName>ppt_y</p:attrName>
                                        </p:attrNameLst>
                                      </p:cBhvr>
                                      <p:tavLst>
                                        <p:tav tm="0">
                                          <p:val>
                                            <p:strVal val="1+#ppt_h/2"/>
                                          </p:val>
                                        </p:tav>
                                        <p:tav tm="100000">
                                          <p:val>
                                            <p:strVal val="#ppt_y"/>
                                          </p:val>
                                        </p:tav>
                                      </p:tavLst>
                                    </p:anim>
                                  </p:childTnLst>
                                </p:cTn>
                              </p:par>
                              <p:par>
                                <p:cTn id="18" presetID="2" presetClass="entr" presetSubtype="4"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65" grpId="0"/>
      <p:bldP spid="6"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3129" name="Text Box 9"/>
          <p:cNvSpPr txBox="1"/>
          <p:nvPr/>
        </p:nvSpPr>
        <p:spPr>
          <a:xfrm>
            <a:off x="539750" y="3500438"/>
            <a:ext cx="8199438" cy="3000375"/>
          </a:xfrm>
          <a:prstGeom prst="rect">
            <a:avLst/>
          </a:prstGeom>
          <a:solidFill>
            <a:schemeClr val="bg2"/>
          </a:solidFill>
          <a:ln w="25400" cap="flat" cmpd="sng">
            <a:solidFill>
              <a:schemeClr val="accent1"/>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225000"/>
              </a:lnSpc>
              <a:spcBef>
                <a:spcPct val="0"/>
              </a:spcBef>
              <a:buNone/>
            </a:pPr>
            <a:r>
              <a:rPr lang="zh-CN" altLang="en-US" sz="2800" dirty="0"/>
              <a:t>    </a:t>
            </a:r>
            <a:r>
              <a:rPr lang="zh-CN" altLang="en-US" sz="2000" b="1" dirty="0">
                <a:latin typeface="黑体" panose="02010609060101010101" pitchFamily="2" charset="-122"/>
                <a:ea typeface="黑体" panose="02010609060101010101" pitchFamily="2" charset="-122"/>
              </a:rPr>
              <a:t>微生物个体微小的特点也决定了</a:t>
            </a:r>
            <a:r>
              <a:rPr lang="zh-CN" altLang="en-US" sz="3600" b="1" dirty="0">
                <a:solidFill>
                  <a:srgbClr val="FFFF66"/>
                </a:solidFill>
                <a:latin typeface="黑体" panose="02010609060101010101" pitchFamily="2" charset="-122"/>
                <a:ea typeface="黑体" panose="02010609060101010101" pitchFamily="2" charset="-122"/>
              </a:rPr>
              <a:t>显微技术</a:t>
            </a:r>
            <a:r>
              <a:rPr lang="zh-CN" altLang="en-US" sz="2000" b="1" dirty="0">
                <a:latin typeface="黑体" panose="02010609060101010101" pitchFamily="2" charset="-122"/>
                <a:ea typeface="黑体" panose="02010609060101010101" pitchFamily="2" charset="-122"/>
              </a:rPr>
              <a:t>是进行微生物研究的另一项重要技术，因为绝大多数微生物的个体形态及其内部结构只能通过显微镜才能进行观察和研究。  </a:t>
            </a:r>
            <a:r>
              <a:rPr lang="zh-CN" altLang="en-US" sz="2800" b="1" dirty="0">
                <a:latin typeface="黑体" panose="02010609060101010101" pitchFamily="2" charset="-122"/>
                <a:ea typeface="黑体" panose="02010609060101010101" pitchFamily="2" charset="-122"/>
              </a:rPr>
              <a:t>（</a:t>
            </a:r>
            <a:r>
              <a:rPr lang="en-US" altLang="zh-CN" sz="2800" b="1" dirty="0">
                <a:solidFill>
                  <a:srgbClr val="00FF00"/>
                </a:solidFill>
                <a:latin typeface="黑体" panose="02010609060101010101" pitchFamily="2" charset="-122"/>
                <a:ea typeface="黑体" panose="02010609060101010101" pitchFamily="2" charset="-122"/>
              </a:rPr>
              <a:t>P14</a:t>
            </a:r>
            <a:r>
              <a:rPr lang="zh-CN" altLang="en-US" sz="2800" b="1" dirty="0">
                <a:solidFill>
                  <a:srgbClr val="00FF00"/>
                </a:solidFill>
                <a:latin typeface="黑体" panose="02010609060101010101" pitchFamily="2" charset="-122"/>
                <a:ea typeface="黑体" panose="02010609060101010101" pitchFamily="2" charset="-122"/>
              </a:rPr>
              <a:t>第一段</a:t>
            </a:r>
            <a:r>
              <a:rPr lang="zh-CN" altLang="en-US" sz="2800" b="1" dirty="0">
                <a:latin typeface="黑体" panose="02010609060101010101" pitchFamily="2" charset="-122"/>
                <a:ea typeface="黑体" panose="02010609060101010101" pitchFamily="2" charset="-122"/>
              </a:rPr>
              <a:t>）</a:t>
            </a:r>
            <a:endParaRPr lang="zh-CN" altLang="en-US" sz="2800" b="1" dirty="0">
              <a:latin typeface="黑体" panose="02010609060101010101" pitchFamily="2" charset="-122"/>
              <a:ea typeface="黑体" panose="02010609060101010101" pitchFamily="2" charset="-122"/>
            </a:endParaRPr>
          </a:p>
        </p:txBody>
      </p:sp>
      <p:sp>
        <p:nvSpPr>
          <p:cNvPr id="10243" name="Text Box 2"/>
          <p:cNvSpPr txBox="1"/>
          <p:nvPr/>
        </p:nvSpPr>
        <p:spPr>
          <a:xfrm>
            <a:off x="755650" y="333375"/>
            <a:ext cx="3856038" cy="5794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solidFill>
                  <a:schemeClr val="folHlink"/>
                </a:solidFill>
                <a:ea typeface="黑体" panose="02010609060101010101" pitchFamily="2" charset="-122"/>
              </a:rPr>
              <a:t>微生物的基本特点：</a:t>
            </a:r>
            <a:endParaRPr lang="zh-CN" altLang="en-US" sz="2400" b="1" dirty="0">
              <a:ea typeface="黑体" panose="02010609060101010101" pitchFamily="2" charset="-122"/>
            </a:endParaRPr>
          </a:p>
        </p:txBody>
      </p:sp>
      <p:sp>
        <p:nvSpPr>
          <p:cNvPr id="10244" name="Text Box 3"/>
          <p:cNvSpPr txBox="1"/>
          <p:nvPr/>
        </p:nvSpPr>
        <p:spPr>
          <a:xfrm>
            <a:off x="4284663" y="765175"/>
            <a:ext cx="2012950" cy="11890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7200" dirty="0">
                <a:ea typeface="黑体" panose="02010609060101010101" pitchFamily="2" charset="-122"/>
              </a:rPr>
              <a:t>小！</a:t>
            </a:r>
            <a:endParaRPr lang="zh-CN" altLang="en-US" sz="2800" dirty="0">
              <a:ea typeface="黑体" panose="02010609060101010101" pitchFamily="2" charset="-122"/>
            </a:endParaRPr>
          </a:p>
        </p:txBody>
      </p:sp>
      <p:sp>
        <p:nvSpPr>
          <p:cNvPr id="10245" name="AutoShape 4"/>
          <p:cNvSpPr/>
          <p:nvPr/>
        </p:nvSpPr>
        <p:spPr>
          <a:xfrm>
            <a:off x="4716463" y="2349500"/>
            <a:ext cx="228600" cy="990600"/>
          </a:xfrm>
          <a:prstGeom prst="downArrow">
            <a:avLst>
              <a:gd name="adj1" fmla="val 50000"/>
              <a:gd name="adj2" fmla="val 108333"/>
            </a:avLst>
          </a:prstGeom>
          <a:solidFill>
            <a:srgbClr val="00FF00"/>
          </a:solidFill>
          <a:ln w="952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800" dirty="0"/>
          </a:p>
        </p:txBody>
      </p:sp>
      <p:sp>
        <p:nvSpPr>
          <p:cNvPr id="133130" name="Text Box 10"/>
          <p:cNvSpPr txBox="1"/>
          <p:nvPr/>
        </p:nvSpPr>
        <p:spPr>
          <a:xfrm>
            <a:off x="6948488" y="404813"/>
            <a:ext cx="1449387" cy="523875"/>
          </a:xfrm>
          <a:prstGeom prst="rect">
            <a:avLst/>
          </a:prstGeom>
          <a:solidFill>
            <a:schemeClr val="bg2"/>
          </a:solidFill>
          <a:ln w="2857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latin typeface="黑体" panose="02010609060101010101" pitchFamily="2" charset="-122"/>
                <a:ea typeface="黑体" panose="02010609060101010101" pitchFamily="2" charset="-122"/>
              </a:rPr>
              <a:t>参见</a:t>
            </a:r>
            <a:r>
              <a:rPr lang="en-US" altLang="zh-CN" sz="2800" b="1" dirty="0">
                <a:latin typeface="黑体" panose="02010609060101010101" pitchFamily="2" charset="-122"/>
                <a:ea typeface="黑体" panose="02010609060101010101" pitchFamily="2" charset="-122"/>
              </a:rPr>
              <a:t>P14</a:t>
            </a:r>
            <a:endParaRPr lang="en-US" altLang="zh-CN" sz="2800" b="1" dirty="0">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33130"/>
                                        </p:tgtEl>
                                        <p:attrNameLst>
                                          <p:attrName>style.visibility</p:attrName>
                                        </p:attrNameLst>
                                      </p:cBhvr>
                                      <p:to>
                                        <p:strVal val="visible"/>
                                      </p:to>
                                    </p:set>
                                    <p:anim calcmode="lin" valueType="num">
                                      <p:cBhvr additive="base">
                                        <p:cTn id="7" dur="500" fill="hold"/>
                                        <p:tgtEl>
                                          <p:spTgt spid="133130"/>
                                        </p:tgtEl>
                                        <p:attrNameLst>
                                          <p:attrName>ppt_x</p:attrName>
                                        </p:attrNameLst>
                                      </p:cBhvr>
                                      <p:tavLst>
                                        <p:tav tm="0">
                                          <p:val>
                                            <p:strVal val="0-#ppt_w/2"/>
                                          </p:val>
                                        </p:tav>
                                        <p:tav tm="100000">
                                          <p:val>
                                            <p:strVal val="#ppt_x"/>
                                          </p:val>
                                        </p:tav>
                                      </p:tavLst>
                                    </p:anim>
                                    <p:anim calcmode="lin" valueType="num">
                                      <p:cBhvr additive="base">
                                        <p:cTn id="8" dur="500" fill="hold"/>
                                        <p:tgtEl>
                                          <p:spTgt spid="133130"/>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133129"/>
                                        </p:tgtEl>
                                        <p:attrNameLst>
                                          <p:attrName>style.visibility</p:attrName>
                                        </p:attrNameLst>
                                      </p:cBhvr>
                                      <p:to>
                                        <p:strVal val="visible"/>
                                      </p:to>
                                    </p:set>
                                    <p:anim calcmode="lin" valueType="num">
                                      <p:cBhvr additive="base">
                                        <p:cTn id="13" dur="500" fill="hold"/>
                                        <p:tgtEl>
                                          <p:spTgt spid="133129"/>
                                        </p:tgtEl>
                                        <p:attrNameLst>
                                          <p:attrName>ppt_x</p:attrName>
                                        </p:attrNameLst>
                                      </p:cBhvr>
                                      <p:tavLst>
                                        <p:tav tm="0">
                                          <p:val>
                                            <p:strVal val="#ppt_x"/>
                                          </p:val>
                                        </p:tav>
                                        <p:tav tm="100000">
                                          <p:val>
                                            <p:strVal val="#ppt_x"/>
                                          </p:val>
                                        </p:tav>
                                      </p:tavLst>
                                    </p:anim>
                                    <p:anim calcmode="lin" valueType="num">
                                      <p:cBhvr additive="base">
                                        <p:cTn id="14" dur="500" fill="hold"/>
                                        <p:tgtEl>
                                          <p:spTgt spid="133129"/>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3129" grpId="0" animBg="1"/>
      <p:bldP spid="133130"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8850" name="矩形 1"/>
          <p:cNvSpPr/>
          <p:nvPr/>
        </p:nvSpPr>
        <p:spPr>
          <a:xfrm>
            <a:off x="857250" y="714375"/>
            <a:ext cx="7429500" cy="20002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r>
              <a:rPr lang="zh-CN" altLang="en-US" sz="4000" b="1" dirty="0">
                <a:solidFill>
                  <a:srgbClr val="FFFF00"/>
                </a:solidFill>
                <a:latin typeface="楷体_GB2312" pitchFamily="49" charset="-122"/>
                <a:ea typeface="楷体_GB2312" pitchFamily="49" charset="-122"/>
              </a:rPr>
              <a:t>分辨率（力</a:t>
            </a:r>
            <a:r>
              <a:rPr lang="en-US" altLang="zh-CN" sz="4000" b="1" dirty="0">
                <a:solidFill>
                  <a:srgbClr val="FFFF00"/>
                </a:solidFill>
                <a:latin typeface="楷体_GB2312" pitchFamily="49" charset="-122"/>
                <a:ea typeface="楷体_GB2312" pitchFamily="49" charset="-122"/>
              </a:rPr>
              <a:t>)</a:t>
            </a:r>
            <a:r>
              <a:rPr lang="zh-CN" altLang="en-US" sz="4000" b="1" dirty="0">
                <a:solidFill>
                  <a:srgbClr val="FFFF00"/>
                </a:solidFill>
                <a:latin typeface="楷体_GB2312" pitchFamily="49" charset="-122"/>
                <a:ea typeface="楷体_GB2312" pitchFamily="49" charset="-122"/>
              </a:rPr>
              <a:t>（</a:t>
            </a:r>
            <a:r>
              <a:rPr lang="en-US" altLang="zh-CN" sz="4000" b="1" dirty="0">
                <a:solidFill>
                  <a:srgbClr val="FFFF00"/>
                </a:solidFill>
                <a:latin typeface="楷体_GB2312" pitchFamily="49" charset="-122"/>
                <a:ea typeface="楷体_GB2312" pitchFamily="49" charset="-122"/>
              </a:rPr>
              <a:t>R)</a:t>
            </a:r>
            <a:endParaRPr lang="en-US" altLang="zh-CN" sz="4000" b="1" dirty="0">
              <a:solidFill>
                <a:srgbClr val="FFFF00"/>
              </a:solidFill>
              <a:latin typeface="楷体_GB2312" pitchFamily="49" charset="-122"/>
              <a:ea typeface="楷体_GB2312" pitchFamily="49" charset="-122"/>
            </a:endParaRPr>
          </a:p>
          <a:p>
            <a:pPr marL="0" lvl="0" indent="0">
              <a:spcBef>
                <a:spcPct val="0"/>
              </a:spcBef>
              <a:buNone/>
            </a:pPr>
            <a:endParaRPr lang="en-US" altLang="zh-CN" sz="2800" dirty="0">
              <a:latin typeface="楷体_GB2312" pitchFamily="49" charset="-122"/>
              <a:ea typeface="楷体_GB2312" pitchFamily="49" charset="-122"/>
            </a:endParaRPr>
          </a:p>
          <a:p>
            <a:pPr marL="0" lvl="0" indent="0">
              <a:spcBef>
                <a:spcPct val="0"/>
              </a:spcBef>
              <a:buNone/>
            </a:pPr>
            <a:r>
              <a:rPr lang="zh-CN" altLang="en-US" sz="2800" dirty="0">
                <a:latin typeface="楷体_GB2312" pitchFamily="49" charset="-122"/>
                <a:ea typeface="楷体_GB2312" pitchFamily="49" charset="-122"/>
              </a:rPr>
              <a:t>显微镜能够分辨两点之间最小距离能力。能够分辨的距离越小，分辨率越高，反之越低。</a:t>
            </a:r>
            <a:endParaRPr lang="zh-CN" altLang="en-US" sz="2800" dirty="0">
              <a:latin typeface="楷体_GB2312" pitchFamily="49" charset="-122"/>
              <a:ea typeface="楷体_GB2312" pitchFamily="49" charset="-122"/>
            </a:endParaRPr>
          </a:p>
        </p:txBody>
      </p:sp>
      <p:pic>
        <p:nvPicPr>
          <p:cNvPr id="5" name="Picture 4" descr="波长与分辨率"/>
          <p:cNvPicPr>
            <a:picLocks noChangeAspect="1"/>
          </p:cNvPicPr>
          <p:nvPr/>
        </p:nvPicPr>
        <p:blipFill>
          <a:blip r:embed="rId1"/>
          <a:stretch>
            <a:fillRect/>
          </a:stretch>
        </p:blipFill>
        <p:spPr>
          <a:xfrm>
            <a:off x="0" y="457200"/>
            <a:ext cx="6858000" cy="64008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79874" name="矩形 1"/>
          <p:cNvSpPr/>
          <p:nvPr/>
        </p:nvSpPr>
        <p:spPr>
          <a:xfrm>
            <a:off x="1214438" y="285750"/>
            <a:ext cx="7286625" cy="34782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800" dirty="0"/>
          </a:p>
          <a:p>
            <a:pPr marL="0" lvl="0" indent="0" algn="ctr">
              <a:spcBef>
                <a:spcPct val="0"/>
              </a:spcBef>
              <a:buNone/>
            </a:pPr>
            <a:r>
              <a:rPr lang="zh-CN" altLang="en-US" sz="4000" dirty="0">
                <a:solidFill>
                  <a:srgbClr val="FFFF00"/>
                </a:solidFill>
              </a:rPr>
              <a:t>光学理论依据</a:t>
            </a:r>
            <a:endParaRPr lang="en-US" altLang="zh-CN" sz="4000" dirty="0">
              <a:solidFill>
                <a:srgbClr val="FFFF00"/>
              </a:solidFill>
            </a:endParaRPr>
          </a:p>
          <a:p>
            <a:pPr marL="0" lvl="0" indent="0" algn="ctr">
              <a:spcBef>
                <a:spcPct val="0"/>
              </a:spcBef>
              <a:buNone/>
            </a:pPr>
            <a:endParaRPr lang="zh-CN" altLang="en-US" sz="4000" dirty="0">
              <a:solidFill>
                <a:srgbClr val="FFFF00"/>
              </a:solidFill>
            </a:endParaRPr>
          </a:p>
          <a:p>
            <a:pPr marL="0" lvl="0" indent="0">
              <a:spcBef>
                <a:spcPct val="0"/>
              </a:spcBef>
              <a:buNone/>
            </a:pPr>
            <a:r>
              <a:rPr lang="zh-CN" altLang="en-US" sz="2800" dirty="0"/>
              <a:t>德国理学家</a:t>
            </a:r>
            <a:r>
              <a:rPr lang="en-US" altLang="zh-CN" sz="2800" dirty="0"/>
              <a:t>Ernst Abbe</a:t>
            </a:r>
            <a:r>
              <a:rPr lang="zh-CN" altLang="en-US" sz="2800" dirty="0"/>
              <a:t>，在</a:t>
            </a:r>
            <a:r>
              <a:rPr lang="en-US" altLang="zh-CN" sz="2800" dirty="0"/>
              <a:t>19</a:t>
            </a:r>
            <a:r>
              <a:rPr lang="zh-CN" altLang="en-US" sz="2800" dirty="0"/>
              <a:t>世纪</a:t>
            </a:r>
            <a:r>
              <a:rPr lang="en-US" altLang="zh-CN" sz="2800" dirty="0"/>
              <a:t>70</a:t>
            </a:r>
            <a:r>
              <a:rPr lang="zh-CN" altLang="en-US" sz="2800" dirty="0"/>
              <a:t>年代建立</a:t>
            </a:r>
            <a:endParaRPr lang="en-US" altLang="zh-CN" sz="2800" dirty="0"/>
          </a:p>
          <a:p>
            <a:pPr marL="0" lvl="0" indent="0">
              <a:spcBef>
                <a:spcPct val="0"/>
              </a:spcBef>
              <a:buNone/>
            </a:pPr>
            <a:endParaRPr lang="en-US" altLang="zh-CN" sz="2800" dirty="0"/>
          </a:p>
          <a:p>
            <a:pPr marL="0" lvl="0" indent="0">
              <a:spcBef>
                <a:spcPct val="0"/>
              </a:spcBef>
              <a:buNone/>
            </a:pPr>
            <a:r>
              <a:rPr lang="zh-CN" altLang="en-US" sz="2800" dirty="0"/>
              <a:t>在</a:t>
            </a:r>
            <a:r>
              <a:rPr lang="en-US" altLang="zh-CN" sz="2800" dirty="0"/>
              <a:t>Abbe</a:t>
            </a:r>
            <a:r>
              <a:rPr lang="zh-CN" altLang="en-US" sz="2800" dirty="0"/>
              <a:t>的公式中，两物体之间的</a:t>
            </a:r>
            <a:r>
              <a:rPr lang="zh-CN" altLang="en-US" sz="2800" dirty="0">
                <a:solidFill>
                  <a:srgbClr val="FFFF00"/>
                </a:solidFill>
              </a:rPr>
              <a:t>最小可分辨距离</a:t>
            </a:r>
            <a:r>
              <a:rPr lang="zh-CN" altLang="en-US" sz="2800" dirty="0"/>
              <a:t>（</a:t>
            </a:r>
            <a:r>
              <a:rPr lang="en-US" altLang="zh-CN" sz="2800" dirty="0"/>
              <a:t>d</a:t>
            </a:r>
            <a:r>
              <a:rPr lang="zh-CN" altLang="en-US" sz="2800" dirty="0"/>
              <a:t>）</a:t>
            </a:r>
            <a:endParaRPr lang="zh-CN" altLang="en-US" sz="2800" dirty="0"/>
          </a:p>
        </p:txBody>
      </p:sp>
      <p:sp>
        <p:nvSpPr>
          <p:cNvPr id="3" name="Text Box 3"/>
          <p:cNvSpPr txBox="1"/>
          <p:nvPr/>
        </p:nvSpPr>
        <p:spPr>
          <a:xfrm>
            <a:off x="1692275" y="3357563"/>
            <a:ext cx="6523038" cy="31083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400" dirty="0">
              <a:solidFill>
                <a:schemeClr val="folHlink"/>
              </a:solidFill>
            </a:endParaRPr>
          </a:p>
          <a:p>
            <a:pPr marL="0" lvl="0" indent="0">
              <a:spcBef>
                <a:spcPct val="0"/>
              </a:spcBef>
              <a:buNone/>
            </a:pPr>
            <a:r>
              <a:rPr lang="zh-CN" altLang="en-US" sz="2400" dirty="0">
                <a:solidFill>
                  <a:schemeClr val="folHlink"/>
                </a:solidFill>
              </a:rPr>
              <a:t>                                                        </a:t>
            </a:r>
            <a:r>
              <a:rPr lang="zh-CN" altLang="en-US" sz="2400" b="1" dirty="0">
                <a:solidFill>
                  <a:schemeClr val="folHlink"/>
                </a:solidFill>
              </a:rPr>
              <a:t>0.5 </a:t>
            </a:r>
            <a:r>
              <a:rPr lang="en-US" altLang="zh-CN" sz="2400" b="1" dirty="0">
                <a:solidFill>
                  <a:schemeClr val="folHlink"/>
                </a:solidFill>
                <a:latin typeface="Symbol" panose="05050102010706020507" pitchFamily="18" charset="2"/>
              </a:rPr>
              <a:t>l</a:t>
            </a:r>
            <a:endParaRPr lang="en-US" altLang="zh-CN" sz="2400" b="1" dirty="0">
              <a:solidFill>
                <a:schemeClr val="folHlink"/>
              </a:solidFill>
            </a:endParaRPr>
          </a:p>
          <a:p>
            <a:pPr marL="0" lvl="0" indent="0">
              <a:spcBef>
                <a:spcPct val="0"/>
              </a:spcBef>
              <a:buNone/>
            </a:pPr>
            <a:r>
              <a:rPr lang="zh-CN" altLang="en-US" sz="2400" b="1" dirty="0">
                <a:solidFill>
                  <a:schemeClr val="folHlink"/>
                </a:solidFill>
                <a:latin typeface="黑体" panose="02010609060101010101" pitchFamily="2" charset="-122"/>
                <a:ea typeface="黑体" panose="02010609060101010101" pitchFamily="2" charset="-122"/>
              </a:rPr>
              <a:t>       最小可分辨距离   =</a:t>
            </a:r>
            <a:r>
              <a:rPr lang="zh-CN" altLang="en-US" sz="2400" b="1" dirty="0">
                <a:solidFill>
                  <a:schemeClr val="folHlink"/>
                </a:solidFill>
              </a:rPr>
              <a:t>   ————</a:t>
            </a:r>
            <a:endParaRPr lang="zh-CN" altLang="en-US" sz="2400" b="1" dirty="0">
              <a:solidFill>
                <a:schemeClr val="folHlink"/>
              </a:solidFill>
            </a:endParaRPr>
          </a:p>
          <a:p>
            <a:pPr marL="0" lvl="0" indent="0">
              <a:spcBef>
                <a:spcPct val="0"/>
              </a:spcBef>
              <a:buNone/>
            </a:pPr>
            <a:r>
              <a:rPr lang="zh-CN" altLang="en-US" sz="2400" b="1" dirty="0">
                <a:solidFill>
                  <a:schemeClr val="folHlink"/>
                </a:solidFill>
              </a:rPr>
              <a:t>                                                       </a:t>
            </a:r>
            <a:r>
              <a:rPr lang="en-US" altLang="zh-CN" sz="2400" b="1" dirty="0">
                <a:solidFill>
                  <a:schemeClr val="folHlink"/>
                </a:solidFill>
              </a:rPr>
              <a:t>n sin </a:t>
            </a:r>
            <a:r>
              <a:rPr lang="en-US" altLang="zh-CN" sz="2400" b="1" dirty="0">
                <a:solidFill>
                  <a:schemeClr val="folHlink"/>
                </a:solidFill>
                <a:latin typeface="Symbol" panose="05050102010706020507" pitchFamily="18" charset="2"/>
              </a:rPr>
              <a:t>q</a:t>
            </a:r>
            <a:endParaRPr lang="en-US" altLang="zh-CN" sz="2400" b="1" dirty="0">
              <a:solidFill>
                <a:schemeClr val="folHlink"/>
              </a:solidFill>
              <a:latin typeface="Symbol" panose="05050102010706020507" pitchFamily="18" charset="2"/>
            </a:endParaRPr>
          </a:p>
          <a:p>
            <a:pPr marL="0" lvl="0" indent="0">
              <a:spcBef>
                <a:spcPct val="0"/>
              </a:spcBef>
              <a:buNone/>
            </a:pPr>
            <a:endParaRPr lang="en-US" altLang="zh-CN" sz="2400" b="1" dirty="0">
              <a:solidFill>
                <a:schemeClr val="folHlink"/>
              </a:solidFill>
              <a:latin typeface="Symbol" panose="05050102010706020507" pitchFamily="18" charset="2"/>
            </a:endParaRPr>
          </a:p>
          <a:p>
            <a:pPr marL="0" lvl="0" indent="0">
              <a:spcBef>
                <a:spcPct val="0"/>
              </a:spcBef>
              <a:buNone/>
            </a:pPr>
            <a:r>
              <a:rPr lang="en-US" altLang="zh-CN" sz="2400" b="1" dirty="0">
                <a:solidFill>
                  <a:schemeClr val="folHlink"/>
                </a:solidFill>
                <a:latin typeface="Symbol" panose="05050102010706020507" pitchFamily="18" charset="2"/>
              </a:rPr>
              <a:t>l</a:t>
            </a:r>
            <a:r>
              <a:rPr lang="zh-CN" altLang="en-US" sz="2400" b="1" dirty="0">
                <a:solidFill>
                  <a:schemeClr val="folHlink"/>
                </a:solidFill>
                <a:latin typeface="Symbol" panose="05050102010706020507" pitchFamily="18" charset="2"/>
              </a:rPr>
              <a:t>是光源的波长，波长越短，最小可分辨距离越短，分辨率越高。</a:t>
            </a:r>
            <a:endParaRPr lang="en-US" altLang="zh-CN" sz="2400" b="1" dirty="0">
              <a:solidFill>
                <a:schemeClr val="folHlink"/>
              </a:solidFill>
            </a:endParaRPr>
          </a:p>
          <a:p>
            <a:pPr marL="0" lvl="0" indent="0" eaLnBrk="1" hangingPunct="1">
              <a:spcBef>
                <a:spcPct val="0"/>
              </a:spcBef>
              <a:buNone/>
            </a:pPr>
            <a:endParaRPr lang="zh-CN" altLang="en-US" sz="2800" b="1"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charRg st="153" end="183"/>
                                            </p:txEl>
                                          </p:spTgt>
                                        </p:tgtEl>
                                        <p:attrNameLst>
                                          <p:attrName>style.visibility</p:attrName>
                                        </p:attrNameLst>
                                      </p:cBhvr>
                                      <p:to>
                                        <p:strVal val="visible"/>
                                      </p:to>
                                    </p:set>
                                    <p:anim calcmode="lin" valueType="num">
                                      <p:cBhvr additive="base">
                                        <p:cTn id="7" dur="500" fill="hold"/>
                                        <p:tgtEl>
                                          <p:spTgt spid="3">
                                            <p:txEl>
                                              <p:charRg st="153" end="18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charRg st="153" end="18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0898" name="Text Box 2"/>
          <p:cNvSpPr txBox="1"/>
          <p:nvPr/>
        </p:nvSpPr>
        <p:spPr>
          <a:xfrm>
            <a:off x="0" y="0"/>
            <a:ext cx="3402013"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latin typeface="黑体" panose="02010609060101010101" pitchFamily="2" charset="-122"/>
                <a:ea typeface="黑体" panose="02010609060101010101" pitchFamily="2" charset="-122"/>
              </a:rPr>
              <a:t>1.  普通光学显微镜</a:t>
            </a:r>
            <a:endParaRPr lang="zh-CN" altLang="en-US" sz="2400" b="1" dirty="0">
              <a:latin typeface="黑体" panose="02010609060101010101" pitchFamily="2" charset="-122"/>
              <a:ea typeface="黑体" panose="02010609060101010101" pitchFamily="2" charset="-122"/>
            </a:endParaRPr>
          </a:p>
        </p:txBody>
      </p:sp>
      <p:sp>
        <p:nvSpPr>
          <p:cNvPr id="80899" name="Text Box 3"/>
          <p:cNvSpPr txBox="1"/>
          <p:nvPr/>
        </p:nvSpPr>
        <p:spPr>
          <a:xfrm>
            <a:off x="609600" y="457200"/>
            <a:ext cx="5522913" cy="20002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400" dirty="0">
              <a:solidFill>
                <a:schemeClr val="folHlink"/>
              </a:solidFill>
            </a:endParaRPr>
          </a:p>
          <a:p>
            <a:pPr marL="0" lvl="0" indent="0">
              <a:spcBef>
                <a:spcPct val="0"/>
              </a:spcBef>
              <a:buNone/>
            </a:pPr>
            <a:r>
              <a:rPr lang="zh-CN" altLang="en-US" sz="2400" dirty="0">
                <a:solidFill>
                  <a:schemeClr val="folHlink"/>
                </a:solidFill>
              </a:rPr>
              <a:t>                                                        </a:t>
            </a:r>
            <a:r>
              <a:rPr lang="zh-CN" altLang="en-US" sz="2400" b="1" dirty="0">
                <a:solidFill>
                  <a:schemeClr val="folHlink"/>
                </a:solidFill>
              </a:rPr>
              <a:t>0.5 </a:t>
            </a:r>
            <a:r>
              <a:rPr lang="en-US" altLang="zh-CN" sz="2400" b="1" dirty="0">
                <a:solidFill>
                  <a:schemeClr val="folHlink"/>
                </a:solidFill>
                <a:latin typeface="Symbol" panose="05050102010706020507" pitchFamily="18" charset="2"/>
              </a:rPr>
              <a:t>l</a:t>
            </a:r>
            <a:endParaRPr lang="en-US" altLang="zh-CN" sz="2400" b="1" dirty="0">
              <a:solidFill>
                <a:schemeClr val="folHlink"/>
              </a:solidFill>
            </a:endParaRPr>
          </a:p>
          <a:p>
            <a:pPr marL="0" lvl="0" indent="0">
              <a:spcBef>
                <a:spcPct val="0"/>
              </a:spcBef>
              <a:buNone/>
            </a:pPr>
            <a:r>
              <a:rPr lang="zh-CN" altLang="en-US" sz="2400" b="1" dirty="0">
                <a:solidFill>
                  <a:schemeClr val="folHlink"/>
                </a:solidFill>
                <a:latin typeface="黑体" panose="02010609060101010101" pitchFamily="2" charset="-122"/>
                <a:ea typeface="黑体" panose="02010609060101010101" pitchFamily="2" charset="-122"/>
              </a:rPr>
              <a:t>       最小可分辨距离   =</a:t>
            </a:r>
            <a:r>
              <a:rPr lang="zh-CN" altLang="en-US" sz="2400" b="1" dirty="0">
                <a:solidFill>
                  <a:schemeClr val="folHlink"/>
                </a:solidFill>
              </a:rPr>
              <a:t>   ————</a:t>
            </a:r>
            <a:endParaRPr lang="zh-CN" altLang="en-US" sz="2400" b="1" dirty="0">
              <a:solidFill>
                <a:schemeClr val="folHlink"/>
              </a:solidFill>
            </a:endParaRPr>
          </a:p>
          <a:p>
            <a:pPr marL="0" lvl="0" indent="0">
              <a:spcBef>
                <a:spcPct val="0"/>
              </a:spcBef>
              <a:buNone/>
            </a:pPr>
            <a:r>
              <a:rPr lang="zh-CN" altLang="en-US" sz="2400" b="1" dirty="0">
                <a:solidFill>
                  <a:schemeClr val="folHlink"/>
                </a:solidFill>
              </a:rPr>
              <a:t>                                                       </a:t>
            </a:r>
            <a:r>
              <a:rPr lang="en-US" altLang="zh-CN" sz="2400" b="1" dirty="0">
                <a:solidFill>
                  <a:schemeClr val="folHlink"/>
                </a:solidFill>
              </a:rPr>
              <a:t>n sin </a:t>
            </a:r>
            <a:r>
              <a:rPr lang="en-US" altLang="zh-CN" sz="2400" b="1" dirty="0">
                <a:solidFill>
                  <a:schemeClr val="folHlink"/>
                </a:solidFill>
                <a:latin typeface="Symbol" panose="05050102010706020507" pitchFamily="18" charset="2"/>
              </a:rPr>
              <a:t>q</a:t>
            </a:r>
            <a:endParaRPr lang="en-US" altLang="zh-CN" sz="2400" b="1" dirty="0">
              <a:solidFill>
                <a:schemeClr val="folHlink"/>
              </a:solidFill>
            </a:endParaRPr>
          </a:p>
          <a:p>
            <a:pPr marL="0" lvl="0" indent="0" eaLnBrk="1" hangingPunct="1">
              <a:spcBef>
                <a:spcPct val="0"/>
              </a:spcBef>
              <a:buNone/>
            </a:pPr>
            <a:endParaRPr lang="zh-CN" altLang="en-US" sz="2800" b="1" dirty="0"/>
          </a:p>
        </p:txBody>
      </p:sp>
      <p:sp>
        <p:nvSpPr>
          <p:cNvPr id="80900" name="Text Box 4"/>
          <p:cNvSpPr txBox="1"/>
          <p:nvPr/>
        </p:nvSpPr>
        <p:spPr>
          <a:xfrm>
            <a:off x="539750" y="6021388"/>
            <a:ext cx="7737475" cy="498475"/>
          </a:xfrm>
          <a:prstGeom prst="rect">
            <a:avLst/>
          </a:prstGeom>
          <a:solidFill>
            <a:schemeClr val="bg2"/>
          </a:solidFill>
          <a:ln w="4127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400" b="1" dirty="0">
                <a:latin typeface="Symbol" panose="05050102010706020507" pitchFamily="18" charset="2"/>
              </a:rPr>
              <a:t>q</a:t>
            </a:r>
            <a:r>
              <a:rPr lang="zh-CN" altLang="en-US" sz="2400" b="1" dirty="0">
                <a:latin typeface="Arial" panose="020B0604020202020204" pitchFamily="34" charset="0"/>
                <a:ea typeface="黑体" panose="02010609060101010101" pitchFamily="2" charset="-122"/>
              </a:rPr>
              <a:t>为物镜镜口角的半数，它取决于物镜的直径和工作距离</a:t>
            </a:r>
            <a:endParaRPr lang="zh-CN" altLang="en-US" sz="2400" b="1" dirty="0">
              <a:latin typeface="Arial" panose="020B0604020202020204" pitchFamily="34" charset="0"/>
              <a:ea typeface="黑体" panose="02010609060101010101" pitchFamily="2" charset="-122"/>
            </a:endParaRPr>
          </a:p>
        </p:txBody>
      </p:sp>
      <p:pic>
        <p:nvPicPr>
          <p:cNvPr id="80901" name="Picture 5" descr="物镜数值孔径"/>
          <p:cNvPicPr>
            <a:picLocks noChangeAspect="1"/>
          </p:cNvPicPr>
          <p:nvPr/>
        </p:nvPicPr>
        <p:blipFill>
          <a:blip r:embed="rId1"/>
          <a:stretch>
            <a:fillRect/>
          </a:stretch>
        </p:blipFill>
        <p:spPr>
          <a:xfrm>
            <a:off x="0" y="2063750"/>
            <a:ext cx="9144000" cy="3917950"/>
          </a:xfrm>
          <a:prstGeom prst="rect">
            <a:avLst/>
          </a:prstGeom>
          <a:noFill/>
          <a:ln w="9525">
            <a:noFill/>
          </a:ln>
        </p:spPr>
      </p:pic>
      <p:sp>
        <p:nvSpPr>
          <p:cNvPr id="405510" name="Text Box 6"/>
          <p:cNvSpPr txBox="1"/>
          <p:nvPr/>
        </p:nvSpPr>
        <p:spPr>
          <a:xfrm>
            <a:off x="3048000" y="2057400"/>
            <a:ext cx="4511675" cy="560388"/>
          </a:xfrm>
          <a:prstGeom prst="rect">
            <a:avLst/>
          </a:prstGeom>
          <a:solidFill>
            <a:schemeClr val="bg2"/>
          </a:solidFill>
          <a:ln w="4127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latin typeface="Symbol" panose="05050102010706020507" pitchFamily="18" charset="2"/>
                <a:ea typeface="黑体" panose="02010609060101010101" pitchFamily="2" charset="-122"/>
              </a:rPr>
              <a:t>低倍镜的分辨率低于高倍镜</a:t>
            </a:r>
            <a:endParaRPr lang="zh-CN" altLang="en-US" sz="2400" b="1" dirty="0">
              <a:latin typeface="Arial" panose="020B0604020202020204" pitchFamily="34" charset="0"/>
              <a:ea typeface="黑体" panose="02010609060101010101" pitchFamily="2" charset="-122"/>
            </a:endParaRPr>
          </a:p>
        </p:txBody>
      </p:sp>
      <p:sp>
        <p:nvSpPr>
          <p:cNvPr id="80903" name="Text Box 7"/>
          <p:cNvSpPr txBox="1"/>
          <p:nvPr/>
        </p:nvSpPr>
        <p:spPr>
          <a:xfrm>
            <a:off x="7315200" y="-22225"/>
            <a:ext cx="1625600" cy="528638"/>
          </a:xfrm>
          <a:prstGeom prst="rect">
            <a:avLst/>
          </a:prstGeom>
          <a:solidFill>
            <a:schemeClr val="bg2"/>
          </a:solidFill>
          <a:ln w="9525" cap="flat" cmpd="sng">
            <a:solidFill>
              <a:schemeClr val="accent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latin typeface="黑体" panose="02010609060101010101" pitchFamily="2" charset="-122"/>
                <a:ea typeface="黑体" panose="02010609060101010101" pitchFamily="2" charset="-122"/>
              </a:rPr>
              <a:t>参见</a:t>
            </a:r>
            <a:r>
              <a:rPr lang="en-US" altLang="zh-CN" sz="2800" b="1" dirty="0">
                <a:latin typeface="黑体" panose="02010609060101010101" pitchFamily="2" charset="-122"/>
                <a:ea typeface="黑体" panose="02010609060101010101" pitchFamily="2" charset="-122"/>
              </a:rPr>
              <a:t>P 22</a:t>
            </a:r>
            <a:endParaRPr lang="en-US" altLang="zh-CN" sz="2800" b="1" dirty="0">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2" fill="hold" grpId="0" nodeType="clickEffect">
                                  <p:stCondLst>
                                    <p:cond delay="0"/>
                                  </p:stCondLst>
                                  <p:childTnLst>
                                    <p:set>
                                      <p:cBhvr>
                                        <p:cTn id="6" dur="1" fill="hold">
                                          <p:stCondLst>
                                            <p:cond delay="0"/>
                                          </p:stCondLst>
                                        </p:cTn>
                                        <p:tgtEl>
                                          <p:spTgt spid="405510"/>
                                        </p:tgtEl>
                                        <p:attrNameLst>
                                          <p:attrName>style.visibility</p:attrName>
                                        </p:attrNameLst>
                                      </p:cBhvr>
                                      <p:to>
                                        <p:strVal val="visible"/>
                                      </p:to>
                                    </p:set>
                                    <p:anim calcmode="lin" valueType="num">
                                      <p:cBhvr additive="base">
                                        <p:cTn id="7" dur="500" fill="hold"/>
                                        <p:tgtEl>
                                          <p:spTgt spid="405510"/>
                                        </p:tgtEl>
                                        <p:attrNameLst>
                                          <p:attrName>ppt_x</p:attrName>
                                        </p:attrNameLst>
                                      </p:cBhvr>
                                      <p:tavLst>
                                        <p:tav tm="0">
                                          <p:val>
                                            <p:strVal val="0-#ppt_w/2"/>
                                          </p:val>
                                        </p:tav>
                                        <p:tav tm="100000">
                                          <p:val>
                                            <p:strVal val="#ppt_x"/>
                                          </p:val>
                                        </p:tav>
                                      </p:tavLst>
                                    </p:anim>
                                    <p:anim calcmode="lin" valueType="num">
                                      <p:cBhvr additive="base">
                                        <p:cTn id="8" dur="500" fill="hold"/>
                                        <p:tgtEl>
                                          <p:spTgt spid="4055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55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2946" name="Text Box 2"/>
          <p:cNvSpPr txBox="1"/>
          <p:nvPr/>
        </p:nvSpPr>
        <p:spPr>
          <a:xfrm>
            <a:off x="0" y="0"/>
            <a:ext cx="3402013"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latin typeface="黑体" panose="02010609060101010101" pitchFamily="2" charset="-122"/>
                <a:ea typeface="黑体" panose="02010609060101010101" pitchFamily="2" charset="-122"/>
              </a:rPr>
              <a:t>1.  普通光学显微镜</a:t>
            </a:r>
            <a:endParaRPr lang="zh-CN" altLang="en-US" sz="2400" b="1" dirty="0">
              <a:latin typeface="黑体" panose="02010609060101010101" pitchFamily="2" charset="-122"/>
              <a:ea typeface="黑体" panose="02010609060101010101" pitchFamily="2" charset="-122"/>
            </a:endParaRPr>
          </a:p>
        </p:txBody>
      </p:sp>
      <p:sp>
        <p:nvSpPr>
          <p:cNvPr id="82947" name="Text Box 3"/>
          <p:cNvSpPr txBox="1"/>
          <p:nvPr/>
        </p:nvSpPr>
        <p:spPr>
          <a:xfrm>
            <a:off x="609600" y="685800"/>
            <a:ext cx="6986588" cy="21653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400" dirty="0">
              <a:solidFill>
                <a:schemeClr val="folHlink"/>
              </a:solidFill>
            </a:endParaRPr>
          </a:p>
          <a:p>
            <a:pPr marL="0" lvl="0" indent="0">
              <a:spcBef>
                <a:spcPct val="0"/>
              </a:spcBef>
              <a:buNone/>
            </a:pPr>
            <a:r>
              <a:rPr lang="zh-CN" altLang="en-US" sz="2400" dirty="0">
                <a:solidFill>
                  <a:schemeClr val="folHlink"/>
                </a:solidFill>
              </a:rPr>
              <a:t>                                                                 </a:t>
            </a:r>
            <a:r>
              <a:rPr lang="zh-CN" altLang="en-US" sz="2800" b="1" dirty="0">
                <a:solidFill>
                  <a:schemeClr val="folHlink"/>
                </a:solidFill>
              </a:rPr>
              <a:t>0.5 </a:t>
            </a:r>
            <a:r>
              <a:rPr lang="en-US" altLang="zh-CN" sz="2800" b="1" dirty="0">
                <a:solidFill>
                  <a:schemeClr val="folHlink"/>
                </a:solidFill>
                <a:latin typeface="Symbol" panose="05050102010706020507" pitchFamily="18" charset="2"/>
              </a:rPr>
              <a:t>l</a:t>
            </a:r>
            <a:endParaRPr lang="en-US" altLang="zh-CN" sz="2800" b="1" dirty="0">
              <a:solidFill>
                <a:schemeClr val="folHlink"/>
              </a:solidFill>
            </a:endParaRPr>
          </a:p>
          <a:p>
            <a:pPr marL="0" lvl="0" indent="0">
              <a:spcBef>
                <a:spcPct val="0"/>
              </a:spcBef>
              <a:buNone/>
            </a:pPr>
            <a:r>
              <a:rPr lang="zh-CN" altLang="en-US" sz="2800" b="1" dirty="0">
                <a:solidFill>
                  <a:schemeClr val="folHlink"/>
                </a:solidFill>
                <a:latin typeface="黑体" panose="02010609060101010101" pitchFamily="2" charset="-122"/>
                <a:ea typeface="黑体" panose="02010609060101010101" pitchFamily="2" charset="-122"/>
              </a:rPr>
              <a:t>分辨率（最小可分辨距离）=</a:t>
            </a:r>
            <a:r>
              <a:rPr lang="zh-CN" altLang="en-US" sz="2800" b="1" dirty="0">
                <a:solidFill>
                  <a:schemeClr val="folHlink"/>
                </a:solidFill>
              </a:rPr>
              <a:t>   ————</a:t>
            </a:r>
            <a:endParaRPr lang="zh-CN" altLang="en-US" sz="2800" b="1" dirty="0">
              <a:solidFill>
                <a:schemeClr val="folHlink"/>
              </a:solidFill>
            </a:endParaRPr>
          </a:p>
          <a:p>
            <a:pPr marL="0" lvl="0" indent="0">
              <a:spcBef>
                <a:spcPct val="0"/>
              </a:spcBef>
              <a:buNone/>
            </a:pPr>
            <a:r>
              <a:rPr lang="zh-CN" altLang="en-US" sz="2800" b="1" dirty="0">
                <a:solidFill>
                  <a:schemeClr val="folHlink"/>
                </a:solidFill>
              </a:rPr>
              <a:t>                                                       </a:t>
            </a:r>
            <a:r>
              <a:rPr lang="en-US" altLang="zh-CN" sz="2800" b="1" dirty="0">
                <a:solidFill>
                  <a:schemeClr val="folHlink"/>
                </a:solidFill>
              </a:rPr>
              <a:t>n sin </a:t>
            </a:r>
            <a:r>
              <a:rPr lang="en-US" altLang="zh-CN" sz="2800" b="1" dirty="0">
                <a:solidFill>
                  <a:schemeClr val="folHlink"/>
                </a:solidFill>
                <a:latin typeface="Symbol" panose="05050102010706020507" pitchFamily="18" charset="2"/>
              </a:rPr>
              <a:t>q</a:t>
            </a:r>
            <a:endParaRPr lang="en-US" altLang="zh-CN" sz="2800" b="1" dirty="0">
              <a:solidFill>
                <a:schemeClr val="folHlink"/>
              </a:solidFill>
            </a:endParaRPr>
          </a:p>
          <a:p>
            <a:pPr marL="0" lvl="0" indent="0" eaLnBrk="1" hangingPunct="1">
              <a:spcBef>
                <a:spcPct val="0"/>
              </a:spcBef>
              <a:buNone/>
            </a:pPr>
            <a:endParaRPr lang="zh-CN" altLang="en-US" sz="2800" b="1" dirty="0"/>
          </a:p>
        </p:txBody>
      </p:sp>
      <p:sp>
        <p:nvSpPr>
          <p:cNvPr id="82948" name="Text Box 4"/>
          <p:cNvSpPr txBox="1"/>
          <p:nvPr/>
        </p:nvSpPr>
        <p:spPr>
          <a:xfrm>
            <a:off x="468313" y="3141663"/>
            <a:ext cx="5054600" cy="523875"/>
          </a:xfrm>
          <a:prstGeom prst="rect">
            <a:avLst/>
          </a:prstGeom>
          <a:solidFill>
            <a:srgbClr val="000000"/>
          </a:solidFill>
          <a:ln w="31750" cap="flat" cmpd="sng">
            <a:solidFill>
              <a:schemeClr val="accent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800" b="1" dirty="0">
                <a:latin typeface="黑体" panose="02010609060101010101" pitchFamily="2" charset="-122"/>
                <a:ea typeface="黑体" panose="02010609060101010101" pitchFamily="2" charset="-122"/>
              </a:rPr>
              <a:t>n：</a:t>
            </a:r>
            <a:r>
              <a:rPr lang="zh-CN" altLang="en-US" sz="2800" b="1" dirty="0">
                <a:latin typeface="黑体" panose="02010609060101010101" pitchFamily="2" charset="-122"/>
                <a:ea typeface="黑体" panose="02010609060101010101" pitchFamily="2" charset="-122"/>
              </a:rPr>
              <a:t>玻片与物镜间介质的折射率</a:t>
            </a:r>
            <a:endParaRPr lang="zh-CN" altLang="en-US" sz="2800" b="1" dirty="0">
              <a:latin typeface="黑体" panose="02010609060101010101" pitchFamily="2" charset="-122"/>
              <a:ea typeface="黑体" panose="02010609060101010101" pitchFamily="2" charset="-122"/>
            </a:endParaRPr>
          </a:p>
        </p:txBody>
      </p:sp>
      <p:sp>
        <p:nvSpPr>
          <p:cNvPr id="406533" name="Text Box 5"/>
          <p:cNvSpPr txBox="1"/>
          <p:nvPr/>
        </p:nvSpPr>
        <p:spPr>
          <a:xfrm>
            <a:off x="381000" y="5510213"/>
            <a:ext cx="7723188" cy="557212"/>
          </a:xfrm>
          <a:prstGeom prst="rect">
            <a:avLst/>
          </a:prstGeom>
          <a:solidFill>
            <a:srgbClr val="800080"/>
          </a:solidFill>
          <a:ln w="38100" cap="flat" cmpd="sng">
            <a:solidFill>
              <a:schemeClr val="folHlink"/>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solidFill>
                  <a:srgbClr val="FFFFCC"/>
                </a:solidFill>
                <a:latin typeface="Arial" panose="020B0604020202020204" pitchFamily="34" charset="0"/>
                <a:ea typeface="黑体" panose="02010609060101010101" pitchFamily="2" charset="-122"/>
              </a:rPr>
              <a:t>显微观察时可根据物镜的特性而选用不同的介质</a:t>
            </a:r>
            <a:endParaRPr lang="zh-CN" altLang="en-US" sz="2800" dirty="0">
              <a:latin typeface="Arial" panose="020B0604020202020204" pitchFamily="34" charset="0"/>
              <a:ea typeface="黑体" panose="02010609060101010101" pitchFamily="2" charset="-122"/>
            </a:endParaRPr>
          </a:p>
        </p:txBody>
      </p:sp>
      <p:sp>
        <p:nvSpPr>
          <p:cNvPr id="406534" name="Text Box 6"/>
          <p:cNvSpPr txBox="1"/>
          <p:nvPr/>
        </p:nvSpPr>
        <p:spPr>
          <a:xfrm>
            <a:off x="381000" y="4348163"/>
            <a:ext cx="8313738" cy="954087"/>
          </a:xfrm>
          <a:prstGeom prst="rect">
            <a:avLst/>
          </a:prstGeom>
          <a:solidFill>
            <a:srgbClr val="008000"/>
          </a:solidFill>
          <a:ln w="38100"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latin typeface="黑体" panose="02010609060101010101" pitchFamily="2" charset="-122"/>
                <a:ea typeface="黑体" panose="02010609060101010101" pitchFamily="2" charset="-122"/>
              </a:rPr>
              <a:t>空气（</a:t>
            </a:r>
            <a:r>
              <a:rPr lang="en-US" altLang="zh-CN" sz="2800" b="1" dirty="0">
                <a:latin typeface="黑体" panose="02010609060101010101" pitchFamily="2" charset="-122"/>
                <a:ea typeface="黑体" panose="02010609060101010101" pitchFamily="2" charset="-122"/>
              </a:rPr>
              <a:t>n=1.0）、</a:t>
            </a:r>
            <a:r>
              <a:rPr lang="zh-CN" altLang="en-US" sz="2800" b="1" dirty="0">
                <a:latin typeface="黑体" panose="02010609060101010101" pitchFamily="2" charset="-122"/>
                <a:ea typeface="黑体" panose="02010609060101010101" pitchFamily="2" charset="-122"/>
              </a:rPr>
              <a:t>水（</a:t>
            </a:r>
            <a:r>
              <a:rPr lang="en-US" altLang="zh-CN" sz="2800" b="1" dirty="0">
                <a:latin typeface="黑体" panose="02010609060101010101" pitchFamily="2" charset="-122"/>
                <a:ea typeface="黑体" panose="02010609060101010101" pitchFamily="2" charset="-122"/>
              </a:rPr>
              <a:t>n=1.33）、</a:t>
            </a:r>
            <a:r>
              <a:rPr lang="zh-CN" altLang="en-US" sz="2800" b="1" dirty="0">
                <a:latin typeface="黑体" panose="02010609060101010101" pitchFamily="2" charset="-122"/>
                <a:ea typeface="黑体" panose="02010609060101010101" pitchFamily="2" charset="-122"/>
              </a:rPr>
              <a:t>香柏油（</a:t>
            </a:r>
            <a:r>
              <a:rPr lang="en-US" altLang="zh-CN" sz="2800" b="1" dirty="0">
                <a:latin typeface="黑体" panose="02010609060101010101" pitchFamily="2" charset="-122"/>
                <a:ea typeface="黑体" panose="02010609060101010101" pitchFamily="2" charset="-122"/>
              </a:rPr>
              <a:t>n=1.52）</a:t>
            </a:r>
            <a:endParaRPr lang="en-US" altLang="zh-CN" sz="2800" b="1" dirty="0">
              <a:latin typeface="黑体" panose="02010609060101010101" pitchFamily="2" charset="-122"/>
              <a:ea typeface="黑体" panose="02010609060101010101" pitchFamily="2" charset="-122"/>
            </a:endParaRPr>
          </a:p>
          <a:p>
            <a:pPr marL="0" lvl="0" indent="0" eaLnBrk="1" hangingPunct="1">
              <a:spcBef>
                <a:spcPct val="0"/>
              </a:spcBef>
              <a:buNone/>
            </a:pPr>
            <a:r>
              <a:rPr lang="zh-CN" altLang="en-US" sz="2800" b="1" dirty="0">
                <a:latin typeface="黑体" panose="02010609060101010101" pitchFamily="2" charset="-122"/>
                <a:ea typeface="黑体" panose="02010609060101010101" pitchFamily="2" charset="-122"/>
              </a:rPr>
              <a:t>玻璃（</a:t>
            </a:r>
            <a:r>
              <a:rPr lang="en-US" altLang="zh-CN" sz="2800" b="1" dirty="0">
                <a:latin typeface="黑体" panose="02010609060101010101" pitchFamily="2" charset="-122"/>
                <a:ea typeface="黑体" panose="02010609060101010101" pitchFamily="2" charset="-122"/>
              </a:rPr>
              <a:t>n=1.54</a:t>
            </a:r>
            <a:r>
              <a:rPr lang="zh-CN" altLang="en-US" sz="2800" b="1" dirty="0">
                <a:latin typeface="黑体" panose="02010609060101010101" pitchFamily="2" charset="-122"/>
                <a:ea typeface="黑体" panose="02010609060101010101" pitchFamily="2" charset="-122"/>
              </a:rPr>
              <a:t>）</a:t>
            </a:r>
            <a:endParaRPr lang="zh-CN" altLang="en-US" sz="2800" b="1" dirty="0">
              <a:latin typeface="黑体" panose="02010609060101010101" pitchFamily="2" charset="-122"/>
              <a:ea typeface="黑体" panose="02010609060101010101" pitchFamily="2" charset="-122"/>
            </a:endParaRPr>
          </a:p>
        </p:txBody>
      </p:sp>
      <p:sp>
        <p:nvSpPr>
          <p:cNvPr id="82951" name="Text Box 7"/>
          <p:cNvSpPr txBox="1"/>
          <p:nvPr/>
        </p:nvSpPr>
        <p:spPr>
          <a:xfrm>
            <a:off x="7596188" y="-22225"/>
            <a:ext cx="1625600" cy="528638"/>
          </a:xfrm>
          <a:prstGeom prst="rect">
            <a:avLst/>
          </a:prstGeom>
          <a:solidFill>
            <a:schemeClr val="bg2"/>
          </a:solidFill>
          <a:ln w="9525" cap="flat" cmpd="sng">
            <a:solidFill>
              <a:schemeClr val="accent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latin typeface="黑体" panose="02010609060101010101" pitchFamily="2" charset="-122"/>
                <a:ea typeface="黑体" panose="02010609060101010101" pitchFamily="2" charset="-122"/>
              </a:rPr>
              <a:t>参见</a:t>
            </a:r>
            <a:r>
              <a:rPr lang="en-US" altLang="zh-CN" sz="2800" b="1" dirty="0">
                <a:latin typeface="黑体" panose="02010609060101010101" pitchFamily="2" charset="-122"/>
                <a:ea typeface="黑体" panose="02010609060101010101" pitchFamily="2" charset="-122"/>
              </a:rPr>
              <a:t>P 22</a:t>
            </a:r>
            <a:endParaRPr lang="en-US" altLang="zh-CN" sz="2800" b="1" dirty="0">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childTnLst>
                                    <p:set>
                                      <p:cBhvr>
                                        <p:cTn id="6" dur="1" fill="hold">
                                          <p:stCondLst>
                                            <p:cond delay="0"/>
                                          </p:stCondLst>
                                        </p:cTn>
                                        <p:tgtEl>
                                          <p:spTgt spid="406534"/>
                                        </p:tgtEl>
                                        <p:attrNameLst>
                                          <p:attrName>style.visibility</p:attrName>
                                        </p:attrNameLst>
                                      </p:cBhvr>
                                      <p:to>
                                        <p:strVal val="visible"/>
                                      </p:to>
                                    </p:set>
                                    <p:anim calcmode="lin" valueType="num">
                                      <p:cBhvr additive="base">
                                        <p:cTn id="7" dur="500" fill="hold"/>
                                        <p:tgtEl>
                                          <p:spTgt spid="406534"/>
                                        </p:tgtEl>
                                        <p:attrNameLst>
                                          <p:attrName>ppt_x</p:attrName>
                                        </p:attrNameLst>
                                      </p:cBhvr>
                                      <p:tavLst>
                                        <p:tav tm="0">
                                          <p:val>
                                            <p:strVal val="1+#ppt_w/2"/>
                                          </p:val>
                                        </p:tav>
                                        <p:tav tm="100000">
                                          <p:val>
                                            <p:strVal val="#ppt_x"/>
                                          </p:val>
                                        </p:tav>
                                      </p:tavLst>
                                    </p:anim>
                                    <p:anim calcmode="lin" valueType="num">
                                      <p:cBhvr additive="base">
                                        <p:cTn id="8" dur="500" fill="hold"/>
                                        <p:tgtEl>
                                          <p:spTgt spid="406534"/>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6" fill="hold" grpId="0" nodeType="clickEffect">
                                  <p:stCondLst>
                                    <p:cond delay="0"/>
                                  </p:stCondLst>
                                  <p:childTnLst>
                                    <p:set>
                                      <p:cBhvr>
                                        <p:cTn id="12" dur="1" fill="hold">
                                          <p:stCondLst>
                                            <p:cond delay="0"/>
                                          </p:stCondLst>
                                        </p:cTn>
                                        <p:tgtEl>
                                          <p:spTgt spid="406533"/>
                                        </p:tgtEl>
                                        <p:attrNameLst>
                                          <p:attrName>style.visibility</p:attrName>
                                        </p:attrNameLst>
                                      </p:cBhvr>
                                      <p:to>
                                        <p:strVal val="visible"/>
                                      </p:to>
                                    </p:set>
                                    <p:anim calcmode="lin" valueType="num">
                                      <p:cBhvr additive="base">
                                        <p:cTn id="13" dur="500" fill="hold"/>
                                        <p:tgtEl>
                                          <p:spTgt spid="406533"/>
                                        </p:tgtEl>
                                        <p:attrNameLst>
                                          <p:attrName>ppt_x</p:attrName>
                                        </p:attrNameLst>
                                      </p:cBhvr>
                                      <p:tavLst>
                                        <p:tav tm="0">
                                          <p:val>
                                            <p:strVal val="1+#ppt_w/2"/>
                                          </p:val>
                                        </p:tav>
                                        <p:tav tm="100000">
                                          <p:val>
                                            <p:strVal val="#ppt_x"/>
                                          </p:val>
                                        </p:tav>
                                      </p:tavLst>
                                    </p:anim>
                                    <p:anim calcmode="lin" valueType="num">
                                      <p:cBhvr additive="base">
                                        <p:cTn id="14" dur="500" fill="hold"/>
                                        <p:tgtEl>
                                          <p:spTgt spid="40653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6533" grpId="0" animBg="1"/>
      <p:bldP spid="406534"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4994" name="Text Box 2"/>
          <p:cNvSpPr txBox="1"/>
          <p:nvPr/>
        </p:nvSpPr>
        <p:spPr>
          <a:xfrm>
            <a:off x="174625" y="131763"/>
            <a:ext cx="3892550" cy="488950"/>
          </a:xfrm>
          <a:prstGeom prst="rect">
            <a:avLst/>
          </a:prstGeom>
          <a:solidFill>
            <a:srgbClr val="008000"/>
          </a:solidFill>
          <a:ln w="31750"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latin typeface="黑体" panose="02010609060101010101" pitchFamily="2" charset="-122"/>
                <a:ea typeface="黑体" panose="02010609060101010101" pitchFamily="2" charset="-122"/>
              </a:rPr>
              <a:t>用浸没油取代空气的作用：</a:t>
            </a:r>
            <a:endParaRPr lang="zh-CN" altLang="en-US" sz="2400" b="1" dirty="0">
              <a:latin typeface="黑体" panose="02010609060101010101" pitchFamily="2" charset="-122"/>
              <a:ea typeface="黑体" panose="02010609060101010101" pitchFamily="2" charset="-122"/>
            </a:endParaRPr>
          </a:p>
        </p:txBody>
      </p:sp>
      <p:sp>
        <p:nvSpPr>
          <p:cNvPr id="84995" name="Text Box 3"/>
          <p:cNvSpPr txBox="1"/>
          <p:nvPr/>
        </p:nvSpPr>
        <p:spPr>
          <a:xfrm>
            <a:off x="466725" y="692150"/>
            <a:ext cx="2376488" cy="504825"/>
          </a:xfrm>
          <a:prstGeom prst="rect">
            <a:avLst/>
          </a:prstGeom>
          <a:noFill/>
          <a:ln w="47625" cap="flat" cmpd="sng">
            <a:pattFill prst="pct60">
              <a:fgClr>
                <a:srgbClr val="009999"/>
              </a:fgClr>
              <a:bgClr>
                <a:srgbClr val="FFFFFF"/>
              </a:bgClr>
            </a:patt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folHlink"/>
                </a:solidFill>
                <a:latin typeface="黑体" panose="02010609060101010101" pitchFamily="2" charset="-122"/>
                <a:ea typeface="黑体" panose="02010609060101010101" pitchFamily="2" charset="-122"/>
              </a:rPr>
              <a:t>介质折射率提高</a:t>
            </a:r>
            <a:endParaRPr lang="zh-CN" altLang="en-US" sz="2400" b="1" dirty="0">
              <a:latin typeface="黑体" panose="02010609060101010101" pitchFamily="2" charset="-122"/>
              <a:ea typeface="黑体" panose="02010609060101010101" pitchFamily="2" charset="-122"/>
            </a:endParaRPr>
          </a:p>
        </p:txBody>
      </p:sp>
      <p:sp>
        <p:nvSpPr>
          <p:cNvPr id="84996" name="AutoShape 4"/>
          <p:cNvSpPr/>
          <p:nvPr/>
        </p:nvSpPr>
        <p:spPr>
          <a:xfrm>
            <a:off x="2987675" y="836613"/>
            <a:ext cx="609600" cy="304800"/>
          </a:xfrm>
          <a:prstGeom prst="rightArrow">
            <a:avLst>
              <a:gd name="adj1" fmla="val 50000"/>
              <a:gd name="adj2" fmla="val 50000"/>
            </a:avLst>
          </a:prstGeom>
          <a:solidFill>
            <a:srgbClr val="00FF00"/>
          </a:solidFill>
          <a:ln w="952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800" dirty="0"/>
          </a:p>
        </p:txBody>
      </p:sp>
      <p:sp>
        <p:nvSpPr>
          <p:cNvPr id="84997" name="Text Box 5"/>
          <p:cNvSpPr txBox="1"/>
          <p:nvPr/>
        </p:nvSpPr>
        <p:spPr>
          <a:xfrm>
            <a:off x="3779838" y="692150"/>
            <a:ext cx="2370137" cy="498475"/>
          </a:xfrm>
          <a:prstGeom prst="rect">
            <a:avLst/>
          </a:prstGeom>
          <a:noFill/>
          <a:ln w="41275" cap="flat" cmpd="sng">
            <a:pattFill prst="pct60">
              <a:fgClr>
                <a:srgbClr val="009999"/>
              </a:fgClr>
              <a:bgClr>
                <a:srgbClr val="FFFFFF"/>
              </a:bgClr>
            </a:patt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folHlink"/>
                </a:solidFill>
                <a:latin typeface="黑体" panose="02010609060101010101" pitchFamily="2" charset="-122"/>
                <a:ea typeface="黑体" panose="02010609060101010101" pitchFamily="2" charset="-122"/>
              </a:rPr>
              <a:t>分辨率得到提高</a:t>
            </a:r>
            <a:endParaRPr lang="zh-CN" altLang="en-US" sz="2400" b="1" dirty="0">
              <a:latin typeface="黑体" panose="02010609060101010101" pitchFamily="2" charset="-122"/>
              <a:ea typeface="黑体" panose="02010609060101010101" pitchFamily="2" charset="-122"/>
            </a:endParaRPr>
          </a:p>
        </p:txBody>
      </p:sp>
      <p:sp>
        <p:nvSpPr>
          <p:cNvPr id="84998" name="Text Box 6"/>
          <p:cNvSpPr txBox="1"/>
          <p:nvPr/>
        </p:nvSpPr>
        <p:spPr>
          <a:xfrm>
            <a:off x="6086475" y="168275"/>
            <a:ext cx="2649538" cy="466725"/>
          </a:xfrm>
          <a:prstGeom prst="rect">
            <a:avLst/>
          </a:prstGeom>
          <a:solidFill>
            <a:schemeClr val="bg2"/>
          </a:solidFill>
          <a:ln w="9525" cap="flat" cmpd="sng">
            <a:solidFill>
              <a:schemeClr val="accent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latin typeface="黑体" panose="02010609060101010101" pitchFamily="2" charset="-122"/>
                <a:ea typeface="黑体" panose="02010609060101010101" pitchFamily="2" charset="-122"/>
              </a:rPr>
              <a:t>参见</a:t>
            </a:r>
            <a:r>
              <a:rPr lang="en-US" altLang="zh-CN" sz="2400" b="1" dirty="0">
                <a:latin typeface="黑体" panose="02010609060101010101" pitchFamily="2" charset="-122"/>
                <a:ea typeface="黑体" panose="02010609060101010101" pitchFamily="2" charset="-122"/>
              </a:rPr>
              <a:t>P 22 </a:t>
            </a:r>
            <a:r>
              <a:rPr lang="zh-CN" altLang="en-US" sz="2400" b="1" dirty="0">
                <a:latin typeface="黑体" panose="02010609060101010101" pitchFamily="2" charset="-122"/>
                <a:ea typeface="黑体" panose="02010609060101010101" pitchFamily="2" charset="-122"/>
              </a:rPr>
              <a:t>第</a:t>
            </a:r>
            <a:r>
              <a:rPr lang="en-US" altLang="zh-CN" sz="2400" b="1" dirty="0">
                <a:latin typeface="黑体" panose="02010609060101010101" pitchFamily="2" charset="-122"/>
                <a:ea typeface="黑体" panose="02010609060101010101" pitchFamily="2" charset="-122"/>
              </a:rPr>
              <a:t>2</a:t>
            </a:r>
            <a:r>
              <a:rPr lang="zh-CN" altLang="en-US" sz="2400" b="1" dirty="0">
                <a:latin typeface="黑体" panose="02010609060101010101" pitchFamily="2" charset="-122"/>
                <a:ea typeface="黑体" panose="02010609060101010101" pitchFamily="2" charset="-122"/>
              </a:rPr>
              <a:t>大段</a:t>
            </a:r>
            <a:endParaRPr lang="zh-CN" altLang="en-US" sz="2400" b="1" dirty="0">
              <a:latin typeface="黑体" panose="02010609060101010101" pitchFamily="2" charset="-122"/>
              <a:ea typeface="黑体" panose="02010609060101010101" pitchFamily="2" charset="-122"/>
            </a:endParaRPr>
          </a:p>
        </p:txBody>
      </p:sp>
      <p:sp>
        <p:nvSpPr>
          <p:cNvPr id="84999" name="Text Box 9"/>
          <p:cNvSpPr txBox="1"/>
          <p:nvPr/>
        </p:nvSpPr>
        <p:spPr>
          <a:xfrm>
            <a:off x="468313" y="1341438"/>
            <a:ext cx="2376487" cy="504825"/>
          </a:xfrm>
          <a:prstGeom prst="rect">
            <a:avLst/>
          </a:prstGeom>
          <a:noFill/>
          <a:ln w="47625" cap="flat" cmpd="sng">
            <a:pattFill prst="pct60">
              <a:fgClr>
                <a:srgbClr val="009999"/>
              </a:fgClr>
              <a:bgClr>
                <a:srgbClr val="FFFFFF"/>
              </a:bgClr>
            </a:patt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folHlink"/>
                </a:solidFill>
                <a:latin typeface="黑体" panose="02010609060101010101" pitchFamily="2" charset="-122"/>
                <a:ea typeface="黑体" panose="02010609060101010101" pitchFamily="2" charset="-122"/>
              </a:rPr>
              <a:t>改变光折射角度</a:t>
            </a:r>
            <a:endParaRPr lang="zh-CN" altLang="en-US" sz="2400" b="1" dirty="0">
              <a:latin typeface="黑体" panose="02010609060101010101" pitchFamily="2" charset="-122"/>
              <a:ea typeface="黑体" panose="02010609060101010101" pitchFamily="2" charset="-122"/>
            </a:endParaRPr>
          </a:p>
        </p:txBody>
      </p:sp>
      <p:sp>
        <p:nvSpPr>
          <p:cNvPr id="407563" name="AutoShape 11"/>
          <p:cNvSpPr/>
          <p:nvPr/>
        </p:nvSpPr>
        <p:spPr>
          <a:xfrm>
            <a:off x="2987675" y="1412875"/>
            <a:ext cx="609600" cy="304800"/>
          </a:xfrm>
          <a:prstGeom prst="rightArrow">
            <a:avLst>
              <a:gd name="adj1" fmla="val 50000"/>
              <a:gd name="adj2" fmla="val 50000"/>
            </a:avLst>
          </a:prstGeom>
          <a:solidFill>
            <a:srgbClr val="00FF00"/>
          </a:solidFill>
          <a:ln w="952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800" dirty="0"/>
          </a:p>
        </p:txBody>
      </p:sp>
      <p:sp>
        <p:nvSpPr>
          <p:cNvPr id="85001" name="Text Box 12"/>
          <p:cNvSpPr txBox="1"/>
          <p:nvPr/>
        </p:nvSpPr>
        <p:spPr>
          <a:xfrm>
            <a:off x="3779838" y="1341438"/>
            <a:ext cx="2063750" cy="498475"/>
          </a:xfrm>
          <a:prstGeom prst="rect">
            <a:avLst/>
          </a:prstGeom>
          <a:noFill/>
          <a:ln w="41275" cap="flat" cmpd="sng">
            <a:pattFill prst="pct60">
              <a:fgClr>
                <a:srgbClr val="009999"/>
              </a:fgClr>
              <a:bgClr>
                <a:srgbClr val="FFFFFF"/>
              </a:bgClr>
            </a:patt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solidFill>
                  <a:schemeClr val="folHlink"/>
                </a:solidFill>
                <a:latin typeface="黑体" panose="02010609060101010101" pitchFamily="2" charset="-122"/>
                <a:ea typeface="黑体" panose="02010609060101010101" pitchFamily="2" charset="-122"/>
              </a:rPr>
              <a:t>增加照明亮度</a:t>
            </a:r>
            <a:endParaRPr lang="zh-CN" altLang="en-US" sz="2400" b="1" dirty="0">
              <a:latin typeface="黑体" panose="02010609060101010101" pitchFamily="2" charset="-122"/>
              <a:ea typeface="黑体" panose="02010609060101010101" pitchFamily="2" charset="-122"/>
            </a:endParaRPr>
          </a:p>
        </p:txBody>
      </p:sp>
      <p:pic>
        <p:nvPicPr>
          <p:cNvPr id="13" name="Picture 3"/>
          <p:cNvPicPr>
            <a:picLocks noChangeAspect="1"/>
          </p:cNvPicPr>
          <p:nvPr/>
        </p:nvPicPr>
        <p:blipFill>
          <a:blip r:embed="rId1"/>
          <a:stretch>
            <a:fillRect/>
          </a:stretch>
        </p:blipFill>
        <p:spPr>
          <a:xfrm>
            <a:off x="0" y="0"/>
            <a:ext cx="8675688" cy="5302250"/>
          </a:xfrm>
          <a:prstGeom prst="rect">
            <a:avLst/>
          </a:prstGeom>
          <a:noFill/>
          <a:ln w="9525">
            <a:noFill/>
          </a:ln>
        </p:spPr>
      </p:pic>
      <p:sp>
        <p:nvSpPr>
          <p:cNvPr id="14" name="Text Box 2"/>
          <p:cNvSpPr txBox="1"/>
          <p:nvPr/>
        </p:nvSpPr>
        <p:spPr>
          <a:xfrm>
            <a:off x="827088" y="5661025"/>
            <a:ext cx="8064500" cy="828675"/>
          </a:xfrm>
          <a:prstGeom prst="rect">
            <a:avLst/>
          </a:prstGeom>
          <a:solidFill>
            <a:schemeClr val="bg2"/>
          </a:solidFill>
          <a:ln w="349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1800" b="1" dirty="0">
                <a:latin typeface="黑体" panose="02010609060101010101" pitchFamily="2" charset="-122"/>
                <a:ea typeface="黑体" panose="02010609060101010101" pitchFamily="2" charset="-122"/>
              </a:rPr>
              <a:t>很多原来由于在透镜及载片表面的反射和折射而损失的光线可以进入物镜，使</a:t>
            </a:r>
            <a:r>
              <a:rPr lang="zh-CN" altLang="en-US" sz="2400" b="1" u="sng" dirty="0">
                <a:solidFill>
                  <a:schemeClr val="accent1"/>
                </a:solidFill>
                <a:latin typeface="黑体" panose="02010609060101010101" pitchFamily="2" charset="-122"/>
                <a:ea typeface="黑体" panose="02010609060101010101" pitchFamily="2" charset="-122"/>
              </a:rPr>
              <a:t>照明亮度提高</a:t>
            </a:r>
            <a:r>
              <a:rPr lang="zh-CN" altLang="en-US" sz="2400" b="1" dirty="0">
                <a:latin typeface="黑体" panose="02010609060101010101" pitchFamily="2" charset="-122"/>
                <a:ea typeface="黑体" panose="02010609060101010101" pitchFamily="2" charset="-122"/>
              </a:rPr>
              <a:t>，</a:t>
            </a:r>
            <a:r>
              <a:rPr lang="zh-CN" altLang="en-US" sz="2400" b="1" u="sng" dirty="0">
                <a:solidFill>
                  <a:schemeClr val="accent1"/>
                </a:solidFill>
                <a:latin typeface="黑体" panose="02010609060101010101" pitchFamily="2" charset="-122"/>
                <a:ea typeface="黑体" panose="02010609060101010101" pitchFamily="2" charset="-122"/>
              </a:rPr>
              <a:t>改善观察效果</a:t>
            </a:r>
            <a:r>
              <a:rPr lang="zh-CN" altLang="en-US" sz="1800" b="1" dirty="0">
                <a:latin typeface="黑体" panose="02010609060101010101" pitchFamily="2" charset="-122"/>
                <a:ea typeface="黑体" panose="02010609060101010101" pitchFamily="2" charset="-122"/>
              </a:rPr>
              <a:t>。</a:t>
            </a:r>
            <a:r>
              <a:rPr lang="zh-CN" altLang="en-US" sz="2800" b="1" dirty="0">
                <a:solidFill>
                  <a:srgbClr val="66FF33"/>
                </a:solidFill>
                <a:latin typeface="黑体" panose="02010609060101010101" pitchFamily="2" charset="-122"/>
                <a:ea typeface="黑体" panose="02010609060101010101" pitchFamily="2" charset="-122"/>
              </a:rPr>
              <a:t>（ </a:t>
            </a:r>
            <a:r>
              <a:rPr lang="en-US" altLang="zh-CN" sz="2800" b="1" dirty="0">
                <a:solidFill>
                  <a:srgbClr val="66FF33"/>
                </a:solidFill>
                <a:latin typeface="黑体" panose="02010609060101010101" pitchFamily="2" charset="-122"/>
                <a:ea typeface="黑体" panose="02010609060101010101" pitchFamily="2" charset="-122"/>
              </a:rPr>
              <a:t>P22 </a:t>
            </a:r>
            <a:r>
              <a:rPr lang="zh-CN" altLang="en-US" sz="2800" b="1" dirty="0">
                <a:solidFill>
                  <a:srgbClr val="66FF33"/>
                </a:solidFill>
                <a:latin typeface="黑体" panose="02010609060101010101" pitchFamily="2" charset="-122"/>
                <a:ea typeface="黑体" panose="02010609060101010101" pitchFamily="2" charset="-122"/>
              </a:rPr>
              <a:t>第</a:t>
            </a:r>
            <a:r>
              <a:rPr lang="en-US" altLang="zh-CN" sz="2800" b="1" dirty="0">
                <a:solidFill>
                  <a:srgbClr val="66FF33"/>
                </a:solidFill>
                <a:latin typeface="黑体" panose="02010609060101010101" pitchFamily="2" charset="-122"/>
                <a:ea typeface="黑体" panose="02010609060101010101" pitchFamily="2" charset="-122"/>
              </a:rPr>
              <a:t>2</a:t>
            </a:r>
            <a:r>
              <a:rPr lang="zh-CN" altLang="en-US" sz="2800" b="1" dirty="0">
                <a:solidFill>
                  <a:srgbClr val="66FF33"/>
                </a:solidFill>
                <a:latin typeface="黑体" panose="02010609060101010101" pitchFamily="2" charset="-122"/>
                <a:ea typeface="黑体" panose="02010609060101010101" pitchFamily="2" charset="-122"/>
              </a:rPr>
              <a:t>大段）</a:t>
            </a:r>
            <a:endParaRPr lang="zh-CN" altLang="en-US" sz="2800" b="1" dirty="0">
              <a:solidFill>
                <a:srgbClr val="66FF33"/>
              </a:solidFill>
              <a:latin typeface="黑体" panose="02010609060101010101" pitchFamily="2" charset="-122"/>
              <a:ea typeface="黑体" panose="02010609060101010101" pitchFamily="2" charset="-122"/>
            </a:endParaRPr>
          </a:p>
        </p:txBody>
      </p:sp>
      <p:sp>
        <p:nvSpPr>
          <p:cNvPr id="15" name="Text Box 4"/>
          <p:cNvSpPr txBox="1"/>
          <p:nvPr/>
        </p:nvSpPr>
        <p:spPr>
          <a:xfrm>
            <a:off x="466725" y="5013325"/>
            <a:ext cx="3889375" cy="485775"/>
          </a:xfrm>
          <a:prstGeom prst="rect">
            <a:avLst/>
          </a:prstGeom>
          <a:solidFill>
            <a:srgbClr val="800080"/>
          </a:solidFill>
          <a:ln w="28575" cap="flat" cmpd="sng">
            <a:solidFill>
              <a:schemeClr val="accent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latin typeface="黑体" panose="02010609060101010101" pitchFamily="2" charset="-122"/>
                <a:ea typeface="黑体" panose="02010609060101010101" pitchFamily="2" charset="-122"/>
              </a:rPr>
              <a:t>浸没油与玻璃的折射率相近</a:t>
            </a:r>
            <a:endParaRPr lang="zh-CN" altLang="en-US" sz="2400" b="1" dirty="0">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84999"/>
                                        </p:tgtEl>
                                        <p:attrNameLst>
                                          <p:attrName>style.visibility</p:attrName>
                                        </p:attrNameLst>
                                      </p:cBhvr>
                                      <p:to>
                                        <p:strVal val="visible"/>
                                      </p:to>
                                    </p:set>
                                    <p:anim calcmode="lin" valueType="num">
                                      <p:cBhvr additive="base">
                                        <p:cTn id="7" dur="500" fill="hold"/>
                                        <p:tgtEl>
                                          <p:spTgt spid="84999"/>
                                        </p:tgtEl>
                                        <p:attrNameLst>
                                          <p:attrName>ppt_x</p:attrName>
                                        </p:attrNameLst>
                                      </p:cBhvr>
                                      <p:tavLst>
                                        <p:tav tm="0">
                                          <p:val>
                                            <p:strVal val="#ppt_x"/>
                                          </p:val>
                                        </p:tav>
                                        <p:tav tm="100000">
                                          <p:val>
                                            <p:strVal val="#ppt_x"/>
                                          </p:val>
                                        </p:tav>
                                      </p:tavLst>
                                    </p:anim>
                                    <p:anim calcmode="lin" valueType="num">
                                      <p:cBhvr additive="base">
                                        <p:cTn id="8" dur="500" fill="hold"/>
                                        <p:tgtEl>
                                          <p:spTgt spid="8499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8" presetClass="entr" presetSubtype="16" fill="hold" grpId="0" nodeType="clickEffect">
                                  <p:stCondLst>
                                    <p:cond delay="0"/>
                                  </p:stCondLst>
                                  <p:childTnLst>
                                    <p:set>
                                      <p:cBhvr>
                                        <p:cTn id="12" dur="1" fill="hold">
                                          <p:stCondLst>
                                            <p:cond delay="0"/>
                                          </p:stCondLst>
                                        </p:cTn>
                                        <p:tgtEl>
                                          <p:spTgt spid="407563"/>
                                        </p:tgtEl>
                                        <p:attrNameLst>
                                          <p:attrName>style.visibility</p:attrName>
                                        </p:attrNameLst>
                                      </p:cBhvr>
                                      <p:to>
                                        <p:strVal val="visible"/>
                                      </p:to>
                                    </p:set>
                                    <p:animEffect transition="in" filter="diamond(in)">
                                      <p:cBhvr>
                                        <p:cTn id="13" dur="500"/>
                                        <p:tgtEl>
                                          <p:spTgt spid="407563"/>
                                        </p:tgtEl>
                                      </p:cBhvr>
                                    </p:animEffect>
                                  </p:childTnLst>
                                </p:cTn>
                              </p:par>
                            </p:childTnLst>
                          </p:cTn>
                        </p:par>
                        <p:par>
                          <p:cTn id="14" fill="hold">
                            <p:stCondLst>
                              <p:cond delay="500"/>
                            </p:stCondLst>
                            <p:childTnLst>
                              <p:par>
                                <p:cTn id="15" presetID="5" presetClass="entr" presetSubtype="10" fill="hold" grpId="0" nodeType="afterEffect">
                                  <p:stCondLst>
                                    <p:cond delay="0"/>
                                  </p:stCondLst>
                                  <p:childTnLst>
                                    <p:set>
                                      <p:cBhvr>
                                        <p:cTn id="16" dur="1" fill="hold">
                                          <p:stCondLst>
                                            <p:cond delay="0"/>
                                          </p:stCondLst>
                                        </p:cTn>
                                        <p:tgtEl>
                                          <p:spTgt spid="85001"/>
                                        </p:tgtEl>
                                        <p:attrNameLst>
                                          <p:attrName>style.visibility</p:attrName>
                                        </p:attrNameLst>
                                      </p:cBhvr>
                                      <p:to>
                                        <p:strVal val="visible"/>
                                      </p:to>
                                    </p:set>
                                    <p:animEffect transition="in" filter="checkerboard(across)">
                                      <p:cBhvr>
                                        <p:cTn id="17" dur="500"/>
                                        <p:tgtEl>
                                          <p:spTgt spid="8500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blinds(horizontal)">
                                      <p:cBhvr>
                                        <p:cTn id="22" dur="500"/>
                                        <p:tgtEl>
                                          <p:spTgt spid="13"/>
                                        </p:tgtEl>
                                      </p:cBhvr>
                                    </p:animEffect>
                                  </p:childTnLst>
                                </p:cTn>
                              </p:par>
                              <p:par>
                                <p:cTn id="23" presetID="2" presetClass="entr" presetSubtype="6" fill="hold" grpId="0"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1+#ppt_w/2"/>
                                          </p:val>
                                        </p:tav>
                                        <p:tav tm="100000">
                                          <p:val>
                                            <p:strVal val="#ppt_x"/>
                                          </p:val>
                                        </p:tav>
                                      </p:tavLst>
                                    </p:anim>
                                    <p:anim calcmode="lin" valueType="num">
                                      <p:cBhvr additive="base">
                                        <p:cTn id="26" dur="500" fill="hold"/>
                                        <p:tgtEl>
                                          <p:spTgt spid="15"/>
                                        </p:tgtEl>
                                        <p:attrNameLst>
                                          <p:attrName>ppt_y</p:attrName>
                                        </p:attrNameLst>
                                      </p:cBhvr>
                                      <p:tavLst>
                                        <p:tav tm="0">
                                          <p:val>
                                            <p:strVal val="1+#ppt_h/2"/>
                                          </p:val>
                                        </p:tav>
                                        <p:tav tm="100000">
                                          <p:val>
                                            <p:strVal val="#ppt_y"/>
                                          </p:val>
                                        </p:tav>
                                      </p:tavLst>
                                    </p:anim>
                                  </p:childTnLst>
                                </p:cTn>
                              </p:par>
                              <p:par>
                                <p:cTn id="27" presetID="2" presetClass="entr" presetSubtype="6" fill="hold" grpId="0" nodeType="withEffect">
                                  <p:stCondLst>
                                    <p:cond delay="0"/>
                                  </p:stCondLst>
                                  <p:childTnLst>
                                    <p:set>
                                      <p:cBhvr>
                                        <p:cTn id="28" dur="1" fill="hold">
                                          <p:stCondLst>
                                            <p:cond delay="0"/>
                                          </p:stCondLst>
                                        </p:cTn>
                                        <p:tgtEl>
                                          <p:spTgt spid="14"/>
                                        </p:tgtEl>
                                        <p:attrNameLst>
                                          <p:attrName>style.visibility</p:attrName>
                                        </p:attrNameLst>
                                      </p:cBhvr>
                                      <p:to>
                                        <p:strVal val="visible"/>
                                      </p:to>
                                    </p:set>
                                    <p:anim calcmode="lin" valueType="num">
                                      <p:cBhvr additive="base">
                                        <p:cTn id="29" dur="500" fill="hold"/>
                                        <p:tgtEl>
                                          <p:spTgt spid="14"/>
                                        </p:tgtEl>
                                        <p:attrNameLst>
                                          <p:attrName>ppt_x</p:attrName>
                                        </p:attrNameLst>
                                      </p:cBhvr>
                                      <p:tavLst>
                                        <p:tav tm="0">
                                          <p:val>
                                            <p:strVal val="1+#ppt_w/2"/>
                                          </p:val>
                                        </p:tav>
                                        <p:tav tm="100000">
                                          <p:val>
                                            <p:strVal val="#ppt_x"/>
                                          </p:val>
                                        </p:tav>
                                      </p:tavLst>
                                    </p:anim>
                                    <p:anim calcmode="lin" valueType="num">
                                      <p:cBhvr additive="base">
                                        <p:cTn id="30"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4999" grpId="0" animBg="1"/>
      <p:bldP spid="407563" grpId="0" animBg="1"/>
      <p:bldP spid="85001" grpId="0" animBg="1"/>
      <p:bldP spid="14" grpId="0" animBg="1"/>
      <p:bldP spid="1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graphicFrame>
        <p:nvGraphicFramePr>
          <p:cNvPr id="87042" name="Object 2"/>
          <p:cNvGraphicFramePr>
            <a:graphicFrameLocks noChangeAspect="1"/>
          </p:cNvGraphicFramePr>
          <p:nvPr/>
        </p:nvGraphicFramePr>
        <p:xfrm>
          <a:off x="0" y="692150"/>
          <a:ext cx="9753600" cy="4267200"/>
        </p:xfrm>
        <a:graphic>
          <a:graphicData uri="http://schemas.openxmlformats.org/presentationml/2006/ole">
            <mc:AlternateContent xmlns:mc="http://schemas.openxmlformats.org/markup-compatibility/2006">
              <mc:Choice xmlns:v="urn:schemas-microsoft-com:vml" Requires="v">
                <p:oleObj spid="_x0000_s3076" name="" r:id="rId1" imgW="5641975" imgH="2078990" progId="Word.Document.8">
                  <p:embed/>
                </p:oleObj>
              </mc:Choice>
              <mc:Fallback>
                <p:oleObj name="" r:id="rId1" imgW="5641975" imgH="2078990" progId="Word.Document.8">
                  <p:embed/>
                  <p:pic>
                    <p:nvPicPr>
                      <p:cNvPr id="0" name="图片 3075"/>
                      <p:cNvPicPr/>
                      <p:nvPr/>
                    </p:nvPicPr>
                    <p:blipFill>
                      <a:blip r:embed="rId2"/>
                      <a:stretch>
                        <a:fillRect/>
                      </a:stretch>
                    </p:blipFill>
                    <p:spPr>
                      <a:xfrm>
                        <a:off x="0" y="692150"/>
                        <a:ext cx="9753600" cy="4267200"/>
                      </a:xfrm>
                      <a:prstGeom prst="rect">
                        <a:avLst/>
                      </a:prstGeom>
                      <a:noFill/>
                      <a:ln w="38100">
                        <a:noFill/>
                        <a:miter/>
                      </a:ln>
                    </p:spPr>
                  </p:pic>
                </p:oleObj>
              </mc:Fallback>
            </mc:AlternateContent>
          </a:graphicData>
        </a:graphic>
      </p:graphicFrame>
      <p:sp>
        <p:nvSpPr>
          <p:cNvPr id="87043" name="Text Box 3"/>
          <p:cNvSpPr txBox="1"/>
          <p:nvPr/>
        </p:nvSpPr>
        <p:spPr>
          <a:xfrm>
            <a:off x="0" y="0"/>
            <a:ext cx="3756025"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solidFill>
                  <a:schemeClr val="folHlink"/>
                </a:solidFill>
                <a:latin typeface="黑体" panose="02010609060101010101" pitchFamily="2" charset="-122"/>
                <a:ea typeface="黑体" panose="02010609060101010101" pitchFamily="2" charset="-122"/>
              </a:rPr>
              <a:t>光学显微镜物镜的特性</a:t>
            </a:r>
            <a:endParaRPr lang="zh-CN" altLang="en-US" sz="2400" b="1" dirty="0">
              <a:latin typeface="黑体" panose="02010609060101010101" pitchFamily="2" charset="-122"/>
              <a:ea typeface="黑体" panose="02010609060101010101" pitchFamily="2" charset="-122"/>
            </a:endParaRPr>
          </a:p>
        </p:txBody>
      </p:sp>
      <p:sp>
        <p:nvSpPr>
          <p:cNvPr id="409604" name="Text Box 4"/>
          <p:cNvSpPr txBox="1"/>
          <p:nvPr/>
        </p:nvSpPr>
        <p:spPr>
          <a:xfrm>
            <a:off x="179388" y="4724400"/>
            <a:ext cx="8761412" cy="12446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35000"/>
              </a:lnSpc>
              <a:spcBef>
                <a:spcPct val="0"/>
              </a:spcBef>
              <a:buNone/>
            </a:pPr>
            <a:r>
              <a:rPr lang="zh-CN" altLang="en-US" sz="2800" b="1" dirty="0">
                <a:solidFill>
                  <a:schemeClr val="accent1"/>
                </a:solidFill>
                <a:latin typeface="黑体" panose="02010609060101010101" pitchFamily="2" charset="-122"/>
                <a:ea typeface="黑体" panose="02010609060101010101" pitchFamily="2" charset="-122"/>
              </a:rPr>
              <a:t>人眼的分辨能力在0.2 </a:t>
            </a:r>
            <a:r>
              <a:rPr lang="en-US" altLang="zh-CN" sz="2800" b="1" dirty="0">
                <a:solidFill>
                  <a:schemeClr val="accent1"/>
                </a:solidFill>
                <a:latin typeface="黑体" panose="02010609060101010101" pitchFamily="2" charset="-122"/>
                <a:ea typeface="黑体" panose="02010609060101010101" pitchFamily="2" charset="-122"/>
              </a:rPr>
              <a:t>mm</a:t>
            </a:r>
            <a:r>
              <a:rPr lang="zh-CN" altLang="en-US" sz="2800" b="1" dirty="0">
                <a:solidFill>
                  <a:schemeClr val="accent1"/>
                </a:solidFill>
                <a:latin typeface="黑体" panose="02010609060101010101" pitchFamily="2" charset="-122"/>
                <a:ea typeface="黑体" panose="02010609060101010101" pitchFamily="2" charset="-122"/>
              </a:rPr>
              <a:t>左右，因此光学显微镜的最大</a:t>
            </a:r>
            <a:endParaRPr lang="zh-CN" altLang="en-US" sz="2800" b="1" dirty="0">
              <a:solidFill>
                <a:schemeClr val="accent1"/>
              </a:solidFill>
              <a:latin typeface="黑体" panose="02010609060101010101" pitchFamily="2" charset="-122"/>
              <a:ea typeface="黑体" panose="02010609060101010101" pitchFamily="2" charset="-122"/>
            </a:endParaRPr>
          </a:p>
          <a:p>
            <a:pPr marL="0" lvl="0" indent="0" eaLnBrk="1" hangingPunct="1">
              <a:lnSpc>
                <a:spcPct val="135000"/>
              </a:lnSpc>
              <a:spcBef>
                <a:spcPct val="0"/>
              </a:spcBef>
              <a:buNone/>
            </a:pPr>
            <a:r>
              <a:rPr lang="zh-CN" altLang="en-US" sz="2800" b="1" dirty="0">
                <a:solidFill>
                  <a:schemeClr val="accent1"/>
                </a:solidFill>
                <a:latin typeface="黑体" panose="02010609060101010101" pitchFamily="2" charset="-122"/>
                <a:ea typeface="黑体" panose="02010609060101010101" pitchFamily="2" charset="-122"/>
              </a:rPr>
              <a:t>有效放大倍数（使用油镜）是1,000×到1,500×。</a:t>
            </a:r>
            <a:endParaRPr lang="zh-CN" altLang="en-US" sz="2400" b="1" dirty="0">
              <a:solidFill>
                <a:schemeClr val="accent1"/>
              </a:solidFill>
              <a:latin typeface="黑体" panose="02010609060101010101" pitchFamily="2" charset="-122"/>
              <a:ea typeface="黑体" panose="02010609060101010101" pitchFamily="2" charset="-122"/>
            </a:endParaRPr>
          </a:p>
        </p:txBody>
      </p:sp>
      <p:sp>
        <p:nvSpPr>
          <p:cNvPr id="87045" name="Text Box 5"/>
          <p:cNvSpPr txBox="1"/>
          <p:nvPr/>
        </p:nvSpPr>
        <p:spPr>
          <a:xfrm>
            <a:off x="7596188" y="-22225"/>
            <a:ext cx="1630362" cy="523875"/>
          </a:xfrm>
          <a:prstGeom prst="rect">
            <a:avLst/>
          </a:prstGeom>
          <a:solidFill>
            <a:schemeClr val="bg2"/>
          </a:solidFill>
          <a:ln w="9525" cap="flat" cmpd="sng">
            <a:solidFill>
              <a:schemeClr val="accent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latin typeface="黑体" panose="02010609060101010101" pitchFamily="2" charset="-122"/>
                <a:ea typeface="黑体" panose="02010609060101010101" pitchFamily="2" charset="-122"/>
              </a:rPr>
              <a:t>参见</a:t>
            </a:r>
            <a:r>
              <a:rPr lang="en-US" altLang="zh-CN" sz="2800" b="1" dirty="0">
                <a:latin typeface="黑体" panose="02010609060101010101" pitchFamily="2" charset="-122"/>
                <a:ea typeface="黑体" panose="02010609060101010101" pitchFamily="2" charset="-122"/>
              </a:rPr>
              <a:t>P 23</a:t>
            </a:r>
            <a:endParaRPr lang="en-US" altLang="zh-CN" sz="2800" b="1" dirty="0">
              <a:latin typeface="黑体" panose="02010609060101010101" pitchFamily="2" charset="-122"/>
              <a:ea typeface="黑体" panose="02010609060101010101" pitchFamily="2" charset="-122"/>
            </a:endParaRPr>
          </a:p>
        </p:txBody>
      </p:sp>
      <p:sp>
        <p:nvSpPr>
          <p:cNvPr id="409606" name="Oval 6"/>
          <p:cNvSpPr/>
          <p:nvPr/>
        </p:nvSpPr>
        <p:spPr>
          <a:xfrm>
            <a:off x="0" y="3573463"/>
            <a:ext cx="2124075" cy="1008062"/>
          </a:xfrm>
          <a:prstGeom prst="ellipse">
            <a:avLst/>
          </a:prstGeom>
          <a:noFill/>
          <a:ln w="28575" cap="flat" cmpd="sng">
            <a:solidFill>
              <a:srgbClr val="FF0000"/>
            </a:solidFill>
            <a:prstDash val="solid"/>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800" dirty="0"/>
          </a:p>
        </p:txBody>
      </p:sp>
      <p:sp>
        <p:nvSpPr>
          <p:cNvPr id="409607" name="Oval 7"/>
          <p:cNvSpPr/>
          <p:nvPr/>
        </p:nvSpPr>
        <p:spPr>
          <a:xfrm>
            <a:off x="7740650" y="1341438"/>
            <a:ext cx="1403350" cy="2305050"/>
          </a:xfrm>
          <a:prstGeom prst="ellipse">
            <a:avLst/>
          </a:prstGeom>
          <a:noFill/>
          <a:ln w="34925" cap="flat" cmpd="sng">
            <a:solidFill>
              <a:srgbClr val="FF0000"/>
            </a:solidFill>
            <a:prstDash val="solid"/>
            <a:headEnd type="none" w="med" len="med"/>
            <a:tailEnd type="none" w="med" len="med"/>
          </a:ln>
        </p:spPr>
        <p:txBody>
          <a:bodyPr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800" dirty="0"/>
          </a:p>
        </p:txBody>
      </p:sp>
      <p:sp>
        <p:nvSpPr>
          <p:cNvPr id="409608" name="Rectangle 8"/>
          <p:cNvSpPr/>
          <p:nvPr/>
        </p:nvSpPr>
        <p:spPr>
          <a:xfrm>
            <a:off x="7885113" y="3716338"/>
            <a:ext cx="1079500" cy="576262"/>
          </a:xfrm>
          <a:prstGeom prst="rect">
            <a:avLst/>
          </a:prstGeom>
          <a:noFill/>
          <a:ln w="47625" cap="flat" cmpd="sng">
            <a:solidFill>
              <a:schemeClr val="accent1"/>
            </a:solidFill>
            <a:prstDash val="solid"/>
            <a:miter/>
            <a:headEnd type="none" w="med" len="med"/>
            <a:tailEnd type="none" w="med" len="med"/>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800" dirty="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09606"/>
                                        </p:tgtEl>
                                        <p:attrNameLst>
                                          <p:attrName>style.visibility</p:attrName>
                                        </p:attrNameLst>
                                      </p:cBhvr>
                                      <p:to>
                                        <p:strVal val="visible"/>
                                      </p:to>
                                    </p:set>
                                    <p:anim calcmode="lin" valueType="num">
                                      <p:cBhvr additive="base">
                                        <p:cTn id="7" dur="500" fill="hold"/>
                                        <p:tgtEl>
                                          <p:spTgt spid="409606"/>
                                        </p:tgtEl>
                                        <p:attrNameLst>
                                          <p:attrName>ppt_x</p:attrName>
                                        </p:attrNameLst>
                                      </p:cBhvr>
                                      <p:tavLst>
                                        <p:tav tm="0">
                                          <p:val>
                                            <p:strVal val="#ppt_x"/>
                                          </p:val>
                                        </p:tav>
                                        <p:tav tm="100000">
                                          <p:val>
                                            <p:strVal val="#ppt_x"/>
                                          </p:val>
                                        </p:tav>
                                      </p:tavLst>
                                    </p:anim>
                                    <p:anim calcmode="lin" valueType="num">
                                      <p:cBhvr additive="base">
                                        <p:cTn id="8" dur="500" fill="hold"/>
                                        <p:tgtEl>
                                          <p:spTgt spid="40960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409607"/>
                                        </p:tgtEl>
                                        <p:attrNameLst>
                                          <p:attrName>style.visibility</p:attrName>
                                        </p:attrNameLst>
                                      </p:cBhvr>
                                      <p:to>
                                        <p:strVal val="visible"/>
                                      </p:to>
                                    </p:set>
                                    <p:anim calcmode="lin" valueType="num">
                                      <p:cBhvr additive="base">
                                        <p:cTn id="13" dur="500" fill="hold"/>
                                        <p:tgtEl>
                                          <p:spTgt spid="409607"/>
                                        </p:tgtEl>
                                        <p:attrNameLst>
                                          <p:attrName>ppt_x</p:attrName>
                                        </p:attrNameLst>
                                      </p:cBhvr>
                                      <p:tavLst>
                                        <p:tav tm="0">
                                          <p:val>
                                            <p:strVal val="#ppt_x"/>
                                          </p:val>
                                        </p:tav>
                                        <p:tav tm="100000">
                                          <p:val>
                                            <p:strVal val="#ppt_x"/>
                                          </p:val>
                                        </p:tav>
                                      </p:tavLst>
                                    </p:anim>
                                    <p:anim calcmode="lin" valueType="num">
                                      <p:cBhvr additive="base">
                                        <p:cTn id="14" dur="500" fill="hold"/>
                                        <p:tgtEl>
                                          <p:spTgt spid="409607"/>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409608"/>
                                        </p:tgtEl>
                                        <p:attrNameLst>
                                          <p:attrName>style.visibility</p:attrName>
                                        </p:attrNameLst>
                                      </p:cBhvr>
                                      <p:to>
                                        <p:strVal val="visible"/>
                                      </p:to>
                                    </p:set>
                                    <p:anim calcmode="lin" valueType="num">
                                      <p:cBhvr additive="base">
                                        <p:cTn id="19" dur="500" fill="hold"/>
                                        <p:tgtEl>
                                          <p:spTgt spid="409608"/>
                                        </p:tgtEl>
                                        <p:attrNameLst>
                                          <p:attrName>ppt_x</p:attrName>
                                        </p:attrNameLst>
                                      </p:cBhvr>
                                      <p:tavLst>
                                        <p:tav tm="0">
                                          <p:val>
                                            <p:strVal val="#ppt_x"/>
                                          </p:val>
                                        </p:tav>
                                        <p:tav tm="100000">
                                          <p:val>
                                            <p:strVal val="#ppt_x"/>
                                          </p:val>
                                        </p:tav>
                                      </p:tavLst>
                                    </p:anim>
                                    <p:anim calcmode="lin" valueType="num">
                                      <p:cBhvr additive="base">
                                        <p:cTn id="20" dur="500" fill="hold"/>
                                        <p:tgtEl>
                                          <p:spTgt spid="409608"/>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childTnLst>
                                    <p:set>
                                      <p:cBhvr>
                                        <p:cTn id="24" dur="1" fill="hold">
                                          <p:stCondLst>
                                            <p:cond delay="0"/>
                                          </p:stCondLst>
                                        </p:cTn>
                                        <p:tgtEl>
                                          <p:spTgt spid="409604"/>
                                        </p:tgtEl>
                                        <p:attrNameLst>
                                          <p:attrName>style.visibility</p:attrName>
                                        </p:attrNameLst>
                                      </p:cBhvr>
                                      <p:to>
                                        <p:strVal val="visible"/>
                                      </p:to>
                                    </p:set>
                                    <p:anim calcmode="lin" valueType="num">
                                      <p:cBhvr additive="base">
                                        <p:cTn id="25" dur="500" fill="hold"/>
                                        <p:tgtEl>
                                          <p:spTgt spid="409604"/>
                                        </p:tgtEl>
                                        <p:attrNameLst>
                                          <p:attrName>ppt_x</p:attrName>
                                        </p:attrNameLst>
                                      </p:cBhvr>
                                      <p:tavLst>
                                        <p:tav tm="0">
                                          <p:val>
                                            <p:strVal val="0-#ppt_w/2"/>
                                          </p:val>
                                        </p:tav>
                                        <p:tav tm="100000">
                                          <p:val>
                                            <p:strVal val="#ppt_x"/>
                                          </p:val>
                                        </p:tav>
                                      </p:tavLst>
                                    </p:anim>
                                    <p:anim calcmode="lin" valueType="num">
                                      <p:cBhvr additive="base">
                                        <p:cTn id="26" dur="500" fill="hold"/>
                                        <p:tgtEl>
                                          <p:spTgt spid="40960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09604" grpId="0"/>
      <p:bldP spid="409606" grpId="0" animBg="1"/>
      <p:bldP spid="409607" grpId="0" animBg="1"/>
      <p:bldP spid="409608"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89090" name="Text Box 2"/>
          <p:cNvSpPr txBox="1"/>
          <p:nvPr/>
        </p:nvSpPr>
        <p:spPr>
          <a:xfrm>
            <a:off x="0" y="188913"/>
            <a:ext cx="4672013" cy="5794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solidFill>
                  <a:schemeClr val="accent1"/>
                </a:solidFill>
                <a:latin typeface="黑体" panose="02010609060101010101" pitchFamily="2" charset="-122"/>
                <a:ea typeface="黑体" panose="02010609060101010101" pitchFamily="2" charset="-122"/>
              </a:rPr>
              <a:t>一、显微镜的种类及原理</a:t>
            </a:r>
            <a:endParaRPr lang="zh-CN" altLang="en-US" sz="2400" b="1" dirty="0">
              <a:latin typeface="黑体" panose="02010609060101010101" pitchFamily="2" charset="-122"/>
              <a:ea typeface="黑体" panose="02010609060101010101" pitchFamily="2" charset="-122"/>
            </a:endParaRPr>
          </a:p>
        </p:txBody>
      </p:sp>
      <p:sp>
        <p:nvSpPr>
          <p:cNvPr id="89091" name="Text Box 3"/>
          <p:cNvSpPr txBox="1"/>
          <p:nvPr/>
        </p:nvSpPr>
        <p:spPr>
          <a:xfrm>
            <a:off x="395288" y="908050"/>
            <a:ext cx="3044825"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latin typeface="黑体" panose="02010609060101010101" pitchFamily="2" charset="-122"/>
                <a:ea typeface="黑体" panose="02010609060101010101" pitchFamily="2" charset="-122"/>
              </a:rPr>
              <a:t>2.  暗视野显微镜</a:t>
            </a:r>
            <a:endParaRPr lang="zh-CN" altLang="en-US" sz="2400" b="1" dirty="0">
              <a:latin typeface="黑体" panose="02010609060101010101" pitchFamily="2" charset="-122"/>
              <a:ea typeface="黑体" panose="02010609060101010101" pitchFamily="2" charset="-122"/>
            </a:endParaRPr>
          </a:p>
        </p:txBody>
      </p:sp>
      <p:sp>
        <p:nvSpPr>
          <p:cNvPr id="413700" name="Text Box 4"/>
          <p:cNvSpPr txBox="1"/>
          <p:nvPr/>
        </p:nvSpPr>
        <p:spPr>
          <a:xfrm>
            <a:off x="179388" y="1427163"/>
            <a:ext cx="4492625" cy="5053012"/>
          </a:xfrm>
          <a:prstGeom prst="rect">
            <a:avLst/>
          </a:prstGeom>
          <a:solidFill>
            <a:schemeClr val="bg2"/>
          </a:solidFill>
          <a:ln w="4127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35000"/>
              </a:lnSpc>
              <a:spcBef>
                <a:spcPct val="0"/>
              </a:spcBef>
              <a:buNone/>
            </a:pPr>
            <a:r>
              <a:rPr lang="zh-CN" altLang="en-US" sz="2200" b="1" dirty="0">
                <a:latin typeface="黑体" panose="02010609060101010101" pitchFamily="2" charset="-122"/>
                <a:ea typeface="黑体" panose="02010609060101010101" pitchFamily="2" charset="-122"/>
              </a:rPr>
              <a:t>普通光学显微镜又称</a:t>
            </a:r>
            <a:r>
              <a:rPr lang="zh-CN" altLang="en-US" sz="2200" b="1" dirty="0">
                <a:solidFill>
                  <a:schemeClr val="folHlink"/>
                </a:solidFill>
                <a:latin typeface="黑体" panose="02010609060101010101" pitchFamily="2" charset="-122"/>
                <a:ea typeface="黑体" panose="02010609060101010101" pitchFamily="2" charset="-122"/>
              </a:rPr>
              <a:t>明视野显微镜</a:t>
            </a:r>
            <a:r>
              <a:rPr lang="zh-CN" altLang="en-US" sz="2200" b="1" dirty="0">
                <a:latin typeface="黑体" panose="02010609060101010101" pitchFamily="2" charset="-122"/>
                <a:ea typeface="黑体" panose="02010609060101010101" pitchFamily="2" charset="-122"/>
              </a:rPr>
              <a:t>其照明光线直接进入视野，属</a:t>
            </a:r>
            <a:r>
              <a:rPr lang="zh-CN" altLang="en-US" sz="2200" b="1" u="sng" dirty="0">
                <a:solidFill>
                  <a:schemeClr val="folHlink"/>
                </a:solidFill>
                <a:latin typeface="黑体" panose="02010609060101010101" pitchFamily="2" charset="-122"/>
                <a:ea typeface="黑体" panose="02010609060101010101" pitchFamily="2" charset="-122"/>
              </a:rPr>
              <a:t>透射照明</a:t>
            </a:r>
            <a:r>
              <a:rPr lang="zh-CN" altLang="en-US" sz="2200" b="1" dirty="0">
                <a:latin typeface="黑体" panose="02010609060101010101" pitchFamily="2" charset="-122"/>
                <a:ea typeface="黑体" panose="02010609060101010101" pitchFamily="2" charset="-122"/>
              </a:rPr>
              <a:t>。</a:t>
            </a:r>
            <a:endParaRPr lang="en-US" altLang="zh-CN" sz="2200" b="1" dirty="0">
              <a:latin typeface="黑体" panose="02010609060101010101" pitchFamily="2" charset="-122"/>
              <a:ea typeface="黑体" panose="02010609060101010101" pitchFamily="2" charset="-122"/>
            </a:endParaRPr>
          </a:p>
          <a:p>
            <a:pPr marL="0" lvl="0" indent="0" eaLnBrk="1" hangingPunct="1">
              <a:lnSpc>
                <a:spcPct val="135000"/>
              </a:lnSpc>
              <a:spcBef>
                <a:spcPct val="0"/>
              </a:spcBef>
              <a:buNone/>
            </a:pPr>
            <a:r>
              <a:rPr lang="zh-CN" altLang="en-US" sz="2200" b="1" dirty="0">
                <a:solidFill>
                  <a:srgbClr val="FFFF00"/>
                </a:solidFill>
                <a:latin typeface="黑体" panose="02010609060101010101" pitchFamily="2" charset="-122"/>
                <a:ea typeface="黑体" panose="02010609060101010101" pitchFamily="2" charset="-122"/>
              </a:rPr>
              <a:t>暗视野显微镜</a:t>
            </a:r>
            <a:r>
              <a:rPr lang="zh-CN" altLang="en-US" sz="2200" b="1" dirty="0">
                <a:latin typeface="黑体" panose="02010609060101010101" pitchFamily="2" charset="-122"/>
                <a:ea typeface="黑体" panose="02010609060101010101" pitchFamily="2" charset="-122"/>
              </a:rPr>
              <a:t>：</a:t>
            </a:r>
            <a:r>
              <a:rPr lang="zh-CN" altLang="en-US" sz="2200" b="1" dirty="0">
                <a:solidFill>
                  <a:srgbClr val="FFFF00"/>
                </a:solidFill>
                <a:latin typeface="黑体" panose="02010609060101010101" pitchFamily="2" charset="-122"/>
                <a:ea typeface="黑体" panose="02010609060101010101" pitchFamily="2" charset="-122"/>
              </a:rPr>
              <a:t>特殊的聚光器</a:t>
            </a:r>
            <a:r>
              <a:rPr lang="zh-CN" altLang="en-US" sz="2200" b="1" dirty="0">
                <a:latin typeface="黑体" panose="02010609060101010101" pitchFamily="2" charset="-122"/>
                <a:ea typeface="黑体" panose="02010609060101010101" pitchFamily="2" charset="-122"/>
              </a:rPr>
              <a:t>对样品实行</a:t>
            </a:r>
            <a:r>
              <a:rPr lang="zh-CN" altLang="en-US" sz="2200" b="1" dirty="0">
                <a:solidFill>
                  <a:srgbClr val="FFFF00"/>
                </a:solidFill>
                <a:latin typeface="黑体" panose="02010609060101010101" pitchFamily="2" charset="-122"/>
                <a:ea typeface="黑体" panose="02010609060101010101" pitchFamily="2" charset="-122"/>
              </a:rPr>
              <a:t>斜射照明</a:t>
            </a:r>
            <a:r>
              <a:rPr lang="zh-CN" altLang="en-US" sz="2200" b="1" dirty="0">
                <a:latin typeface="黑体" panose="02010609060101010101" pitchFamily="2" charset="-122"/>
                <a:ea typeface="黑体" panose="02010609060101010101" pitchFamily="2" charset="-122"/>
              </a:rPr>
              <a:t>，使射向样品上的直射光无法进入物镜，能够进入物镜的是样品上的反射光和折射光，因此，整个视野是暗的，而样品是明亮的，同样可以</a:t>
            </a:r>
            <a:r>
              <a:rPr lang="zh-CN" altLang="en-US" sz="2200" b="1" dirty="0">
                <a:solidFill>
                  <a:srgbClr val="FFFF00"/>
                </a:solidFill>
                <a:latin typeface="黑体" panose="02010609060101010101" pitchFamily="2" charset="-122"/>
                <a:ea typeface="黑体" panose="02010609060101010101" pitchFamily="2" charset="-122"/>
              </a:rPr>
              <a:t>增加反差</a:t>
            </a:r>
            <a:r>
              <a:rPr lang="zh-CN" altLang="en-US" sz="2200" b="1" dirty="0">
                <a:latin typeface="黑体" panose="02010609060101010101" pitchFamily="2" charset="-122"/>
                <a:ea typeface="黑体" panose="02010609060101010101" pitchFamily="2" charset="-122"/>
              </a:rPr>
              <a:t>。即使所观察微粒的尺寸小于显微镜的分辨率，仍然可以发现其存在。</a:t>
            </a:r>
            <a:endParaRPr lang="zh-CN" altLang="en-US" sz="2200" b="1" dirty="0">
              <a:solidFill>
                <a:srgbClr val="66FF33"/>
              </a:solidFill>
              <a:latin typeface="黑体" panose="02010609060101010101" pitchFamily="2" charset="-122"/>
              <a:ea typeface="黑体" panose="02010609060101010101" pitchFamily="2" charset="-122"/>
            </a:endParaRPr>
          </a:p>
        </p:txBody>
      </p:sp>
      <p:pic>
        <p:nvPicPr>
          <p:cNvPr id="89093" name="Picture 5" descr="concepts-f3"/>
          <p:cNvPicPr>
            <a:picLocks noChangeAspect="1"/>
          </p:cNvPicPr>
          <p:nvPr/>
        </p:nvPicPr>
        <p:blipFill>
          <a:blip r:embed="rId1"/>
          <a:stretch>
            <a:fillRect/>
          </a:stretch>
        </p:blipFill>
        <p:spPr>
          <a:xfrm>
            <a:off x="4779963" y="0"/>
            <a:ext cx="4364037" cy="6858000"/>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childTnLst>
                                    <p:set>
                                      <p:cBhvr>
                                        <p:cTn id="6" dur="1" fill="hold">
                                          <p:stCondLst>
                                            <p:cond delay="0"/>
                                          </p:stCondLst>
                                        </p:cTn>
                                        <p:tgtEl>
                                          <p:spTgt spid="413700"/>
                                        </p:tgtEl>
                                        <p:attrNameLst>
                                          <p:attrName>style.visibility</p:attrName>
                                        </p:attrNameLst>
                                      </p:cBhvr>
                                      <p:to>
                                        <p:strVal val="visible"/>
                                      </p:to>
                                    </p:set>
                                    <p:anim calcmode="lin" valueType="num">
                                      <p:cBhvr additive="base">
                                        <p:cTn id="7" dur="500" fill="hold"/>
                                        <p:tgtEl>
                                          <p:spTgt spid="413700"/>
                                        </p:tgtEl>
                                        <p:attrNameLst>
                                          <p:attrName>ppt_x</p:attrName>
                                        </p:attrNameLst>
                                      </p:cBhvr>
                                      <p:tavLst>
                                        <p:tav tm="0">
                                          <p:val>
                                            <p:strVal val="#ppt_x"/>
                                          </p:val>
                                        </p:tav>
                                        <p:tav tm="100000">
                                          <p:val>
                                            <p:strVal val="#ppt_x"/>
                                          </p:val>
                                        </p:tav>
                                      </p:tavLst>
                                    </p:anim>
                                    <p:anim calcmode="lin" valueType="num">
                                      <p:cBhvr additive="base">
                                        <p:cTn id="8" dur="500" fill="hold"/>
                                        <p:tgtEl>
                                          <p:spTgt spid="41370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3700"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1138" name="Text Box 2"/>
          <p:cNvSpPr txBox="1"/>
          <p:nvPr/>
        </p:nvSpPr>
        <p:spPr>
          <a:xfrm>
            <a:off x="0" y="0"/>
            <a:ext cx="4672013" cy="5794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solidFill>
                  <a:schemeClr val="accent1"/>
                </a:solidFill>
                <a:latin typeface="黑体" panose="02010609060101010101" pitchFamily="2" charset="-122"/>
                <a:ea typeface="黑体" panose="02010609060101010101" pitchFamily="2" charset="-122"/>
              </a:rPr>
              <a:t>一、显微镜的种类及原理</a:t>
            </a:r>
            <a:endParaRPr lang="zh-CN" altLang="en-US" sz="2400" b="1" dirty="0">
              <a:latin typeface="黑体" panose="02010609060101010101" pitchFamily="2" charset="-122"/>
              <a:ea typeface="黑体" panose="02010609060101010101" pitchFamily="2" charset="-122"/>
            </a:endParaRPr>
          </a:p>
        </p:txBody>
      </p:sp>
      <p:sp>
        <p:nvSpPr>
          <p:cNvPr id="55299" name="Text Box 3"/>
          <p:cNvSpPr txBox="1">
            <a:spLocks noChangeArrowheads="1"/>
          </p:cNvSpPr>
          <p:nvPr/>
        </p:nvSpPr>
        <p:spPr bwMode="auto">
          <a:xfrm>
            <a:off x="304800" y="1349375"/>
            <a:ext cx="8482013" cy="2616200"/>
          </a:xfrm>
          <a:prstGeom prst="rect">
            <a:avLst/>
          </a:prstGeom>
          <a:noFill/>
          <a:ln w="9525">
            <a:noFill/>
            <a:miter lim="800000"/>
          </a:ln>
        </p:spPr>
        <p:txBody>
          <a:bodyPr>
            <a:spAutoFit/>
          </a:bodyPr>
          <a:lstStyle/>
          <a:p>
            <a:pPr marL="514350" marR="0" indent="-514350" defTabSz="914400" eaLnBrk="1" hangingPunct="1">
              <a:buClrTx/>
              <a:buSzTx/>
              <a:buFontTx/>
              <a:buAutoNum type="arabicPeriod" startAt="2"/>
              <a:defRPr/>
            </a:pPr>
            <a:r>
              <a:rPr kumimoji="0" lang="zh-CN" altLang="en-US" b="1" kern="1200" cap="none" spc="0" normalizeH="0" baseline="0" noProof="0" dirty="0">
                <a:latin typeface="黑体" panose="02010609060101010101" pitchFamily="2" charset="-122"/>
                <a:ea typeface="黑体" panose="02010609060101010101" pitchFamily="2" charset="-122"/>
                <a:cs typeface="+mn-cs"/>
              </a:rPr>
              <a:t>暗视野显微镜</a:t>
            </a:r>
            <a:endParaRPr kumimoji="0" lang="en-US" altLang="zh-CN" b="1" kern="1200" cap="none" spc="0" normalizeH="0" baseline="0" noProof="0" dirty="0">
              <a:latin typeface="黑体" panose="02010609060101010101" pitchFamily="2" charset="-122"/>
              <a:ea typeface="黑体" panose="02010609060101010101" pitchFamily="2" charset="-122"/>
              <a:cs typeface="+mn-cs"/>
            </a:endParaRPr>
          </a:p>
          <a:p>
            <a:pPr marL="514350" marR="0" indent="-514350" defTabSz="914400" eaLnBrk="1" hangingPunct="1">
              <a:buClrTx/>
              <a:buSzTx/>
              <a:buFontTx/>
              <a:buNone/>
              <a:defRPr/>
            </a:pPr>
            <a:r>
              <a:rPr kumimoji="0" lang="zh-CN" altLang="en-US" kern="1200" cap="none" spc="0" normalizeH="0" baseline="0" noProof="0" dirty="0">
                <a:latin typeface="Times New Roman" panose="02020603050405020304" pitchFamily="18" charset="0"/>
                <a:ea typeface="宋体" panose="02010600030101010101" pitchFamily="2" charset="-122"/>
                <a:cs typeface="+mn-cs"/>
              </a:rPr>
              <a:t>暗视野显微镜常常用来</a:t>
            </a:r>
            <a:r>
              <a:rPr kumimoji="0" lang="zh-CN" altLang="en-US" kern="1200" cap="none" spc="0" normalizeH="0" baseline="0" noProof="0" dirty="0">
                <a:solidFill>
                  <a:srgbClr val="FFFF00"/>
                </a:solidFill>
                <a:latin typeface="Times New Roman" panose="02020603050405020304" pitchFamily="18" charset="0"/>
                <a:ea typeface="宋体" panose="02010600030101010101" pitchFamily="2" charset="-122"/>
                <a:cs typeface="+mn-cs"/>
              </a:rPr>
              <a:t>观察活细菌的运动性</a:t>
            </a:r>
            <a:r>
              <a:rPr kumimoji="0" lang="zh-CN" altLang="en-US" kern="1200" cap="none" spc="0" normalizeH="0" baseline="0" noProof="0" dirty="0">
                <a:latin typeface="Times New Roman" panose="02020603050405020304" pitchFamily="18" charset="0"/>
                <a:ea typeface="宋体" panose="02010600030101010101" pitchFamily="2" charset="-122"/>
                <a:cs typeface="+mn-cs"/>
              </a:rPr>
              <a:t>。即使小于分辨率的颗粒仍有可能被观察到，能见到小至</a:t>
            </a:r>
            <a:r>
              <a:rPr kumimoji="0" lang="en-US" altLang="zh-CN" kern="1200" cap="none" spc="0" normalizeH="0" baseline="0" noProof="0" dirty="0">
                <a:latin typeface="Times New Roman" panose="02020603050405020304" pitchFamily="18" charset="0"/>
                <a:ea typeface="宋体" panose="02010600030101010101" pitchFamily="2" charset="-122"/>
                <a:cs typeface="+mn-cs"/>
              </a:rPr>
              <a:t>4-200nm </a:t>
            </a:r>
            <a:r>
              <a:rPr kumimoji="0" lang="zh-CN" altLang="en-US" kern="1200" cap="none" spc="0" normalizeH="0" baseline="0" noProof="0" dirty="0">
                <a:latin typeface="Times New Roman" panose="02020603050405020304" pitchFamily="18" charset="0"/>
                <a:ea typeface="宋体" panose="02010600030101010101" pitchFamily="2" charset="-122"/>
                <a:cs typeface="+mn-cs"/>
              </a:rPr>
              <a:t>的微粒子，分辨率可比普通显微镜高</a:t>
            </a:r>
            <a:r>
              <a:rPr kumimoji="0" lang="en-US" altLang="zh-CN" kern="1200" cap="none" spc="0" normalizeH="0" baseline="0" noProof="0" dirty="0">
                <a:latin typeface="Times New Roman" panose="02020603050405020304" pitchFamily="18" charset="0"/>
                <a:ea typeface="宋体" panose="02010600030101010101" pitchFamily="2" charset="-122"/>
                <a:cs typeface="+mn-cs"/>
              </a:rPr>
              <a:t>50</a:t>
            </a:r>
            <a:r>
              <a:rPr kumimoji="0" lang="zh-CN" altLang="en-US" kern="1200" cap="none" spc="0" normalizeH="0" baseline="0" noProof="0" dirty="0">
                <a:latin typeface="Times New Roman" panose="02020603050405020304" pitchFamily="18" charset="0"/>
                <a:ea typeface="宋体" panose="02010600030101010101" pitchFamily="2" charset="-122"/>
                <a:cs typeface="+mn-cs"/>
              </a:rPr>
              <a:t>倍。</a:t>
            </a:r>
            <a:endParaRPr kumimoji="0" lang="zh-CN" altLang="en-US" kern="1200" cap="none" spc="0" normalizeH="0" baseline="0" noProof="0" dirty="0">
              <a:latin typeface="Times New Roman" panose="02020603050405020304" pitchFamily="18" charset="0"/>
              <a:ea typeface="宋体" panose="02010600030101010101" pitchFamily="2" charset="-122"/>
              <a:cs typeface="+mn-cs"/>
            </a:endParaRPr>
          </a:p>
          <a:p>
            <a:pPr marL="514350" marR="0" indent="-514350" defTabSz="914400" eaLnBrk="1" hangingPunct="1">
              <a:buClrTx/>
              <a:buSzTx/>
              <a:buFontTx/>
              <a:buNone/>
              <a:defRPr/>
            </a:pPr>
            <a:endParaRPr kumimoji="0" lang="en-US" altLang="zh-CN" b="1" kern="1200" cap="none" spc="0" normalizeH="0" baseline="0" noProof="0" dirty="0">
              <a:latin typeface="黑体" panose="02010609060101010101" pitchFamily="2" charset="-122"/>
              <a:ea typeface="黑体" panose="02010609060101010101" pitchFamily="2" charset="-122"/>
              <a:cs typeface="+mn-cs"/>
            </a:endParaRPr>
          </a:p>
          <a:p>
            <a:pPr marL="457200" marR="0" indent="-457200" defTabSz="914400" eaLnBrk="1" hangingPunct="1">
              <a:buClrTx/>
              <a:buSzTx/>
              <a:buFontTx/>
              <a:buNone/>
              <a:defRPr/>
            </a:pPr>
            <a:endParaRPr kumimoji="0" lang="en-US" altLang="zh-CN" sz="2400" b="1" kern="1200" cap="none" spc="0" normalizeH="0" baseline="0" noProof="0" dirty="0">
              <a:latin typeface="黑体" panose="02010609060101010101" pitchFamily="2" charset="-122"/>
              <a:ea typeface="黑体" panose="02010609060101010101" pitchFamily="2" charset="-122"/>
              <a:cs typeface="+mn-cs"/>
            </a:endParaRPr>
          </a:p>
        </p:txBody>
      </p:sp>
      <p:pic>
        <p:nvPicPr>
          <p:cNvPr id="91140" name="Picture 4" descr="black-f3"/>
          <p:cNvPicPr>
            <a:picLocks noChangeAspect="1"/>
          </p:cNvPicPr>
          <p:nvPr/>
        </p:nvPicPr>
        <p:blipFill>
          <a:blip r:embed="rId1"/>
          <a:stretch>
            <a:fillRect/>
          </a:stretch>
        </p:blipFill>
        <p:spPr>
          <a:xfrm>
            <a:off x="0" y="3367088"/>
            <a:ext cx="9144000" cy="3062287"/>
          </a:xfrm>
          <a:prstGeom prst="rect">
            <a:avLst/>
          </a:prstGeom>
          <a:noFill/>
          <a:ln w="9525">
            <a:noFill/>
          </a:ln>
        </p:spPr>
      </p:pic>
      <p:sp>
        <p:nvSpPr>
          <p:cNvPr id="91141" name="Text Box 5"/>
          <p:cNvSpPr txBox="1"/>
          <p:nvPr/>
        </p:nvSpPr>
        <p:spPr>
          <a:xfrm>
            <a:off x="5580063" y="239713"/>
            <a:ext cx="2649537" cy="466725"/>
          </a:xfrm>
          <a:prstGeom prst="rect">
            <a:avLst/>
          </a:prstGeom>
          <a:solidFill>
            <a:schemeClr val="bg2"/>
          </a:solidFill>
          <a:ln w="9525" cap="flat" cmpd="sng">
            <a:solidFill>
              <a:schemeClr val="accent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latin typeface="黑体" panose="02010609060101010101" pitchFamily="2" charset="-122"/>
                <a:ea typeface="黑体" panose="02010609060101010101" pitchFamily="2" charset="-122"/>
              </a:rPr>
              <a:t>参见</a:t>
            </a:r>
            <a:r>
              <a:rPr lang="en-US" altLang="zh-CN" sz="2400" b="1" dirty="0">
                <a:latin typeface="黑体" panose="02010609060101010101" pitchFamily="2" charset="-122"/>
                <a:ea typeface="黑体" panose="02010609060101010101" pitchFamily="2" charset="-122"/>
              </a:rPr>
              <a:t>P 23 </a:t>
            </a:r>
            <a:r>
              <a:rPr lang="zh-CN" altLang="en-US" sz="2400" b="1" dirty="0">
                <a:latin typeface="黑体" panose="02010609060101010101" pitchFamily="2" charset="-122"/>
                <a:ea typeface="黑体" panose="02010609060101010101" pitchFamily="2" charset="-122"/>
              </a:rPr>
              <a:t>第</a:t>
            </a:r>
            <a:r>
              <a:rPr lang="en-US" altLang="zh-CN" sz="2400" b="1" dirty="0">
                <a:latin typeface="黑体" panose="02010609060101010101" pitchFamily="2" charset="-122"/>
                <a:ea typeface="黑体" panose="02010609060101010101" pitchFamily="2" charset="-122"/>
              </a:rPr>
              <a:t>1</a:t>
            </a:r>
            <a:r>
              <a:rPr lang="zh-CN" altLang="en-US" sz="2400" b="1" dirty="0">
                <a:latin typeface="黑体" panose="02010609060101010101" pitchFamily="2" charset="-122"/>
                <a:ea typeface="黑体" panose="02010609060101010101" pitchFamily="2" charset="-122"/>
              </a:rPr>
              <a:t>大段</a:t>
            </a:r>
            <a:endParaRPr lang="zh-CN" altLang="en-US" sz="2400" b="1" dirty="0">
              <a:latin typeface="黑体" panose="02010609060101010101" pitchFamily="2" charset="-122"/>
              <a:ea typeface="黑体" panose="02010609060101010101" pitchFamily="2" charset="-122"/>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3186" name="Text Box 2"/>
          <p:cNvSpPr txBox="1"/>
          <p:nvPr/>
        </p:nvSpPr>
        <p:spPr>
          <a:xfrm>
            <a:off x="0" y="0"/>
            <a:ext cx="4672013" cy="5794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solidFill>
                  <a:schemeClr val="accent1"/>
                </a:solidFill>
                <a:ea typeface="黑体" panose="02010609060101010101" pitchFamily="2" charset="-122"/>
              </a:rPr>
              <a:t>一、显微镜的种类及原理</a:t>
            </a:r>
            <a:endParaRPr lang="zh-CN" altLang="en-US" sz="2400" b="1" dirty="0">
              <a:ea typeface="黑体" panose="02010609060101010101" pitchFamily="2" charset="-122"/>
            </a:endParaRPr>
          </a:p>
        </p:txBody>
      </p:sp>
      <p:sp>
        <p:nvSpPr>
          <p:cNvPr id="56323" name="Text Box 3"/>
          <p:cNvSpPr txBox="1">
            <a:spLocks noChangeArrowheads="1"/>
          </p:cNvSpPr>
          <p:nvPr/>
        </p:nvSpPr>
        <p:spPr bwMode="auto">
          <a:xfrm>
            <a:off x="304800" y="762000"/>
            <a:ext cx="8482013" cy="4954588"/>
          </a:xfrm>
          <a:prstGeom prst="rect">
            <a:avLst/>
          </a:prstGeom>
          <a:noFill/>
          <a:ln w="9525">
            <a:noFill/>
            <a:miter lim="800000"/>
          </a:ln>
        </p:spPr>
        <p:txBody>
          <a:bodyPr>
            <a:spAutoFit/>
          </a:bodyPr>
          <a:lstStyle/>
          <a:p>
            <a:pPr marL="514350" marR="0" indent="-514350" defTabSz="914400" eaLnBrk="1" hangingPunct="1">
              <a:buClrTx/>
              <a:buSzTx/>
              <a:buFontTx/>
              <a:buAutoNum type="arabicPeriod" startAt="3"/>
              <a:defRPr/>
            </a:pPr>
            <a:r>
              <a:rPr kumimoji="0" lang="zh-CN" altLang="en-US" b="1" kern="1200" cap="none" spc="0" normalizeH="0" baseline="0" noProof="0" dirty="0">
                <a:latin typeface="Times New Roman" panose="02020603050405020304" pitchFamily="18" charset="0"/>
                <a:ea typeface="黑体" panose="02010609060101010101" pitchFamily="2" charset="-122"/>
                <a:cs typeface="+mn-cs"/>
              </a:rPr>
              <a:t>相差显微镜</a:t>
            </a:r>
            <a:endParaRPr kumimoji="0" lang="en-US" altLang="zh-CN" b="1" kern="1200" cap="none" spc="0" normalizeH="0" baseline="0" noProof="0" dirty="0">
              <a:latin typeface="Times New Roman" panose="02020603050405020304" pitchFamily="18" charset="0"/>
              <a:ea typeface="黑体" panose="02010609060101010101" pitchFamily="2" charset="-122"/>
              <a:cs typeface="+mn-cs"/>
            </a:endParaRPr>
          </a:p>
          <a:p>
            <a:pPr marL="457200" marR="0" indent="-457200" defTabSz="914400" eaLnBrk="1" hangingPunct="1">
              <a:buClrTx/>
              <a:buSzTx/>
              <a:buFontTx/>
              <a:buNone/>
              <a:defRPr/>
            </a:pPr>
            <a:endParaRPr kumimoji="0" lang="en-US" altLang="zh-CN" sz="2400" b="1" kern="1200" cap="none" spc="0" normalizeH="0" baseline="0" noProof="0" dirty="0">
              <a:latin typeface="Times New Roman" panose="02020603050405020304" pitchFamily="18" charset="0"/>
              <a:ea typeface="黑体" panose="02010609060101010101" pitchFamily="2" charset="-122"/>
              <a:cs typeface="+mn-cs"/>
            </a:endParaRPr>
          </a:p>
          <a:p>
            <a:pPr marL="457200" marR="0" indent="-457200" defTabSz="914400" eaLnBrk="1" hangingPunct="1">
              <a:buClrTx/>
              <a:buSzTx/>
              <a:buFontTx/>
              <a:buNone/>
              <a:defRPr/>
            </a:pPr>
            <a:r>
              <a:rPr kumimoji="0" lang="zh-CN" altLang="en-US" sz="2400" kern="1200" cap="none" spc="0" normalizeH="0" baseline="0" noProof="0" dirty="0">
                <a:latin typeface="楷体_GB2312" pitchFamily="49" charset="-122"/>
                <a:ea typeface="楷体_GB2312" pitchFamily="49" charset="-122"/>
                <a:cs typeface="+mn-cs"/>
              </a:rPr>
              <a:t>标本各部分厚薄、密度不同，光线通过时直射光和衍射光的光程产生差别，导致光波相位的改变（即出现相位差）。这就是</a:t>
            </a:r>
            <a:r>
              <a:rPr kumimoji="0" lang="zh-CN" altLang="en-US" sz="2400" kern="1200" cap="none" spc="0" normalizeH="0" baseline="0" noProof="0" dirty="0">
                <a:solidFill>
                  <a:srgbClr val="FFFF00"/>
                </a:solidFill>
                <a:latin typeface="楷体_GB2312" pitchFamily="49" charset="-122"/>
                <a:ea typeface="楷体_GB2312" pitchFamily="49" charset="-122"/>
                <a:cs typeface="+mn-cs"/>
              </a:rPr>
              <a:t>相差</a:t>
            </a:r>
            <a:r>
              <a:rPr kumimoji="0" lang="zh-CN" altLang="en-US" sz="2400" kern="1200" cap="none" spc="0" normalizeH="0" baseline="0" noProof="0" dirty="0">
                <a:latin typeface="楷体_GB2312" pitchFamily="49" charset="-122"/>
                <a:ea typeface="楷体_GB2312" pitchFamily="49" charset="-122"/>
                <a:cs typeface="+mn-cs"/>
              </a:rPr>
              <a:t>的来源。光的相位差肉眼无法感觉，那么相差显微镜是如何让人的眼睛感受到相位差的变化？</a:t>
            </a:r>
            <a:endParaRPr kumimoji="0" lang="en-US" altLang="zh-CN" sz="2400" kern="1200" cap="none" spc="0" normalizeH="0" baseline="0" noProof="0" dirty="0">
              <a:latin typeface="楷体_GB2312" pitchFamily="49" charset="-122"/>
              <a:ea typeface="楷体_GB2312" pitchFamily="49" charset="-122"/>
              <a:cs typeface="+mn-cs"/>
            </a:endParaRPr>
          </a:p>
          <a:p>
            <a:pPr marL="457200" marR="0" indent="-457200" defTabSz="914400" eaLnBrk="1" hangingPunct="1">
              <a:buClrTx/>
              <a:buSzTx/>
              <a:buFontTx/>
              <a:buNone/>
              <a:defRPr/>
            </a:pPr>
            <a:endParaRPr kumimoji="0" lang="en-US" altLang="zh-CN" sz="2400" kern="1200" cap="none" spc="0" normalizeH="0" baseline="0" noProof="0" dirty="0">
              <a:latin typeface="楷体_GB2312" pitchFamily="49" charset="-122"/>
              <a:ea typeface="楷体_GB2312" pitchFamily="49" charset="-122"/>
              <a:cs typeface="+mn-cs"/>
            </a:endParaRPr>
          </a:p>
          <a:p>
            <a:pPr marL="457200" marR="0" indent="-457200" defTabSz="914400" eaLnBrk="1" hangingPunct="1">
              <a:buClrTx/>
              <a:buSzTx/>
              <a:buFontTx/>
              <a:buNone/>
              <a:defRPr/>
            </a:pPr>
            <a:r>
              <a:rPr kumimoji="0" lang="zh-CN" altLang="en-US" sz="2400" kern="1200" cap="none" spc="0" normalizeH="0" baseline="0" noProof="0" dirty="0">
                <a:latin typeface="楷体_GB2312" pitchFamily="49" charset="-122"/>
                <a:ea typeface="楷体_GB2312" pitchFamily="49" charset="-122"/>
                <a:cs typeface="+mn-cs"/>
              </a:rPr>
              <a:t>相差显微镜配备了</a:t>
            </a:r>
            <a:r>
              <a:rPr kumimoji="0" lang="zh-CN" altLang="en-US" sz="2400" kern="1200" cap="none" spc="0" normalizeH="0" baseline="0" noProof="0" dirty="0">
                <a:solidFill>
                  <a:srgbClr val="FFFF00"/>
                </a:solidFill>
                <a:latin typeface="楷体_GB2312" pitchFamily="49" charset="-122"/>
                <a:ea typeface="楷体_GB2312" pitchFamily="49" charset="-122"/>
                <a:cs typeface="+mn-cs"/>
              </a:rPr>
              <a:t>特殊的光学装置</a:t>
            </a:r>
            <a:r>
              <a:rPr kumimoji="0" lang="zh-CN" altLang="en-US" sz="2400" kern="1200" cap="none" spc="0" normalizeH="0" baseline="0" noProof="0" dirty="0">
                <a:latin typeface="楷体_GB2312" pitchFamily="49" charset="-122"/>
                <a:ea typeface="楷体_GB2312" pitchFamily="49" charset="-122"/>
                <a:cs typeface="+mn-cs"/>
              </a:rPr>
              <a:t>，利用光的干涉现象，将光的</a:t>
            </a:r>
            <a:r>
              <a:rPr kumimoji="0" lang="zh-CN" altLang="en-US" sz="2400" kern="1200" cap="none" spc="0" normalizeH="0" baseline="0" noProof="0" dirty="0">
                <a:solidFill>
                  <a:srgbClr val="FFFF00"/>
                </a:solidFill>
                <a:latin typeface="楷体_GB2312" pitchFamily="49" charset="-122"/>
                <a:ea typeface="楷体_GB2312" pitchFamily="49" charset="-122"/>
                <a:cs typeface="+mn-cs"/>
              </a:rPr>
              <a:t>相位差转变成人眼可辨的振幅差（明暗差），形成反差</a:t>
            </a:r>
            <a:r>
              <a:rPr kumimoji="0" lang="zh-CN" altLang="en-US" sz="2400" kern="1200" cap="none" spc="0" normalizeH="0" baseline="0" noProof="0" dirty="0">
                <a:latin typeface="楷体_GB2312" pitchFamily="49" charset="-122"/>
                <a:ea typeface="楷体_GB2312" pitchFamily="49" charset="-122"/>
                <a:cs typeface="+mn-cs"/>
              </a:rPr>
              <a:t>，从而提高了各种结构间的对比度，使各种结构变得清晰可见。</a:t>
            </a:r>
            <a:endParaRPr kumimoji="0" lang="zh-CN" altLang="en-US" sz="2400" kern="1200" cap="none" spc="0" normalizeH="0" baseline="0" noProof="0" dirty="0">
              <a:latin typeface="楷体_GB2312" pitchFamily="49" charset="-122"/>
              <a:ea typeface="楷体_GB2312" pitchFamily="49" charset="-122"/>
              <a:cs typeface="+mn-cs"/>
            </a:endParaRPr>
          </a:p>
          <a:p>
            <a:pPr marL="457200" marR="0" indent="-457200" defTabSz="914400" eaLnBrk="1" hangingPunct="1">
              <a:buClrTx/>
              <a:buSzTx/>
              <a:buFontTx/>
              <a:buNone/>
              <a:defRPr/>
            </a:pPr>
            <a:endParaRPr kumimoji="0" lang="zh-CN" altLang="en-US" sz="2400" kern="1200" cap="none" spc="0" normalizeH="0" baseline="0" noProof="0" dirty="0">
              <a:latin typeface="楷体_GB2312" pitchFamily="49" charset="-122"/>
              <a:ea typeface="楷体_GB2312" pitchFamily="49" charset="-122"/>
              <a:cs typeface="+mn-cs"/>
            </a:endParaRPr>
          </a:p>
          <a:p>
            <a:pPr marL="457200" marR="0" indent="-457200" defTabSz="914400" eaLnBrk="1" hangingPunct="1">
              <a:buClrTx/>
              <a:buSzTx/>
              <a:buFontTx/>
              <a:buNone/>
              <a:defRPr/>
            </a:pPr>
            <a:endParaRPr kumimoji="0" lang="zh-CN" altLang="en-US" sz="2400" b="1" kern="1200" cap="none" spc="0" normalizeH="0" baseline="0" noProof="0" dirty="0">
              <a:latin typeface="Times New Roman" panose="02020603050405020304" pitchFamily="18" charset="0"/>
              <a:ea typeface="黑体" panose="0201060906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6323">
                                            <p:txEl>
                                              <p:charRg st="7" end="105"/>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6323">
                                            <p:txEl>
                                              <p:charRg st="106" end="18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95234" name="Text Box 2"/>
          <p:cNvSpPr txBox="1"/>
          <p:nvPr/>
        </p:nvSpPr>
        <p:spPr>
          <a:xfrm>
            <a:off x="0" y="0"/>
            <a:ext cx="4672013" cy="5794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solidFill>
                  <a:schemeClr val="accent1"/>
                </a:solidFill>
                <a:ea typeface="黑体" panose="02010609060101010101" pitchFamily="2" charset="-122"/>
              </a:rPr>
              <a:t>一、显微镜的种类及原理</a:t>
            </a:r>
            <a:endParaRPr lang="zh-CN" altLang="en-US" sz="2400" b="1" dirty="0">
              <a:ea typeface="黑体" panose="02010609060101010101" pitchFamily="2" charset="-122"/>
            </a:endParaRPr>
          </a:p>
        </p:txBody>
      </p:sp>
      <p:sp>
        <p:nvSpPr>
          <p:cNvPr id="95235" name="Text Box 3"/>
          <p:cNvSpPr txBox="1"/>
          <p:nvPr/>
        </p:nvSpPr>
        <p:spPr>
          <a:xfrm>
            <a:off x="304800" y="762000"/>
            <a:ext cx="2414588"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ea typeface="黑体" panose="02010609060101010101" pitchFamily="2" charset="-122"/>
              </a:rPr>
              <a:t>3.  相差显微镜</a:t>
            </a:r>
            <a:endParaRPr lang="zh-CN" altLang="en-US" sz="2400" b="1" dirty="0">
              <a:ea typeface="黑体" panose="02010609060101010101" pitchFamily="2" charset="-122"/>
            </a:endParaRPr>
          </a:p>
        </p:txBody>
      </p:sp>
      <p:pic>
        <p:nvPicPr>
          <p:cNvPr id="95236" name="Picture 4" descr="相差原理"/>
          <p:cNvPicPr>
            <a:picLocks noChangeAspect="1"/>
          </p:cNvPicPr>
          <p:nvPr/>
        </p:nvPicPr>
        <p:blipFill>
          <a:blip r:embed="rId1"/>
          <a:stretch>
            <a:fillRect/>
          </a:stretch>
        </p:blipFill>
        <p:spPr>
          <a:xfrm>
            <a:off x="3792538" y="0"/>
            <a:ext cx="5427662" cy="6858000"/>
          </a:xfrm>
          <a:prstGeom prst="rect">
            <a:avLst/>
          </a:prstGeom>
          <a:noFill/>
          <a:ln w="9525">
            <a:noFill/>
          </a:ln>
        </p:spPr>
      </p:pic>
      <p:pic>
        <p:nvPicPr>
          <p:cNvPr id="9" name="Picture 4" descr="光的相位差"/>
          <p:cNvPicPr>
            <a:picLocks noChangeAspect="1"/>
          </p:cNvPicPr>
          <p:nvPr/>
        </p:nvPicPr>
        <p:blipFill>
          <a:blip r:embed="rId2"/>
          <a:stretch>
            <a:fillRect/>
          </a:stretch>
        </p:blipFill>
        <p:spPr>
          <a:xfrm>
            <a:off x="-304800" y="0"/>
            <a:ext cx="9448800" cy="5264150"/>
          </a:xfrm>
          <a:prstGeom prst="rect">
            <a:avLst/>
          </a:prstGeom>
          <a:noFill/>
          <a:ln w="9525">
            <a:noFill/>
          </a:ln>
        </p:spPr>
      </p:pic>
      <p:sp>
        <p:nvSpPr>
          <p:cNvPr id="10" name="Text Box 5"/>
          <p:cNvSpPr txBox="1"/>
          <p:nvPr/>
        </p:nvSpPr>
        <p:spPr>
          <a:xfrm>
            <a:off x="357188" y="5286375"/>
            <a:ext cx="3429000" cy="9540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solidFill>
                  <a:schemeClr val="folHlink"/>
                </a:solidFill>
                <a:latin typeface="黑体" panose="02010609060101010101" pitchFamily="2" charset="-122"/>
                <a:ea typeface="黑体" panose="02010609060101010101" pitchFamily="2" charset="-122"/>
              </a:rPr>
              <a:t>形成亮背景暗物象的结果</a:t>
            </a:r>
            <a:r>
              <a:rPr lang="zh-CN" altLang="en-US" sz="2800" b="1" dirty="0">
                <a:solidFill>
                  <a:srgbClr val="00FFFF"/>
                </a:solidFill>
                <a:latin typeface="黑体" panose="02010609060101010101" pitchFamily="2" charset="-122"/>
                <a:ea typeface="黑体" panose="02010609060101010101" pitchFamily="2" charset="-122"/>
              </a:rPr>
              <a:t>（相消干涉）</a:t>
            </a:r>
            <a:endParaRPr lang="en-US" altLang="zh-CN" sz="2400" b="1" dirty="0">
              <a:solidFill>
                <a:srgbClr val="00FFFF"/>
              </a:solidFill>
              <a:latin typeface="黑体" panose="02010609060101010101" pitchFamily="2" charset="-122"/>
              <a:ea typeface="黑体" panose="02010609060101010101" pitchFamily="2" charset="-122"/>
            </a:endParaRPr>
          </a:p>
        </p:txBody>
      </p:sp>
      <p:sp>
        <p:nvSpPr>
          <p:cNvPr id="95239" name="Text Box 6"/>
          <p:cNvSpPr txBox="1"/>
          <p:nvPr/>
        </p:nvSpPr>
        <p:spPr>
          <a:xfrm>
            <a:off x="357188" y="6286500"/>
            <a:ext cx="3055937" cy="528638"/>
          </a:xfrm>
          <a:prstGeom prst="rect">
            <a:avLst/>
          </a:prstGeom>
          <a:solidFill>
            <a:schemeClr val="bg2"/>
          </a:solidFill>
          <a:ln w="9525" cap="flat" cmpd="sng">
            <a:solidFill>
              <a:schemeClr val="accent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latin typeface="黑体" panose="02010609060101010101" pitchFamily="2" charset="-122"/>
                <a:ea typeface="黑体" panose="02010609060101010101" pitchFamily="2" charset="-122"/>
              </a:rPr>
              <a:t>参见</a:t>
            </a:r>
            <a:r>
              <a:rPr lang="en-US" altLang="zh-CN" sz="2800" b="1" dirty="0">
                <a:latin typeface="黑体" panose="02010609060101010101" pitchFamily="2" charset="-122"/>
                <a:ea typeface="黑体" panose="02010609060101010101" pitchFamily="2" charset="-122"/>
              </a:rPr>
              <a:t>P 23 </a:t>
            </a:r>
            <a:r>
              <a:rPr lang="zh-CN" altLang="en-US" sz="2800" b="1" dirty="0">
                <a:latin typeface="黑体" panose="02010609060101010101" pitchFamily="2" charset="-122"/>
                <a:ea typeface="黑体" panose="02010609060101010101" pitchFamily="2" charset="-122"/>
              </a:rPr>
              <a:t>第</a:t>
            </a:r>
            <a:r>
              <a:rPr lang="en-US" altLang="zh-CN" sz="2800" b="1" dirty="0">
                <a:latin typeface="黑体" panose="02010609060101010101" pitchFamily="2" charset="-122"/>
                <a:ea typeface="黑体" panose="02010609060101010101" pitchFamily="2" charset="-122"/>
              </a:rPr>
              <a:t>2</a:t>
            </a:r>
            <a:r>
              <a:rPr lang="zh-CN" altLang="en-US" sz="2800" b="1" dirty="0">
                <a:latin typeface="黑体" panose="02010609060101010101" pitchFamily="2" charset="-122"/>
                <a:ea typeface="黑体" panose="02010609060101010101" pitchFamily="2" charset="-122"/>
              </a:rPr>
              <a:t>大段</a:t>
            </a:r>
            <a:endParaRPr lang="zh-CN" altLang="en-US" sz="2800" b="1" dirty="0">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0-#ppt_w/2"/>
                                          </p:val>
                                        </p:tav>
                                        <p:tav tm="100000">
                                          <p:val>
                                            <p:strVal val="#ppt_x"/>
                                          </p:val>
                                        </p:tav>
                                      </p:tavLst>
                                    </p:anim>
                                    <p:anim calcmode="lin" valueType="num">
                                      <p:cBhvr additive="base">
                                        <p:cTn id="8" dur="500" fill="hold"/>
                                        <p:tgtEl>
                                          <p:spTgt spid="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2"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anim calcmode="lin" valueType="num">
                                      <p:cBhvr additive="base">
                                        <p:cTn id="13" dur="500" fill="hold"/>
                                        <p:tgtEl>
                                          <p:spTgt spid="10"/>
                                        </p:tgtEl>
                                        <p:attrNameLst>
                                          <p:attrName>ppt_x</p:attrName>
                                        </p:attrNameLst>
                                      </p:cBhvr>
                                      <p:tavLst>
                                        <p:tav tm="0">
                                          <p:val>
                                            <p:strVal val="0-#ppt_w/2"/>
                                          </p:val>
                                        </p:tav>
                                        <p:tav tm="100000">
                                          <p:val>
                                            <p:strVal val="#ppt_x"/>
                                          </p:val>
                                        </p:tav>
                                      </p:tavLst>
                                    </p:anim>
                                    <p:anim calcmode="lin" valueType="num">
                                      <p:cBhvr additive="base">
                                        <p:cTn id="14"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290" name="Text Box 3"/>
          <p:cNvSpPr txBox="1"/>
          <p:nvPr/>
        </p:nvSpPr>
        <p:spPr>
          <a:xfrm>
            <a:off x="304800" y="384175"/>
            <a:ext cx="5365750"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solidFill>
                  <a:schemeClr val="folHlink"/>
                </a:solidFill>
                <a:latin typeface="黑体" panose="02010609060101010101" pitchFamily="2" charset="-122"/>
                <a:ea typeface="黑体" panose="02010609060101010101" pitchFamily="2" charset="-122"/>
              </a:rPr>
              <a:t>第一节   微生物的分离和纯培养</a:t>
            </a:r>
            <a:endParaRPr lang="zh-CN" altLang="en-US" sz="2400" b="1" dirty="0">
              <a:latin typeface="黑体" panose="02010609060101010101" pitchFamily="2" charset="-122"/>
              <a:ea typeface="黑体" panose="02010609060101010101" pitchFamily="2" charset="-122"/>
            </a:endParaRPr>
          </a:p>
        </p:txBody>
      </p:sp>
      <p:sp>
        <p:nvSpPr>
          <p:cNvPr id="132100" name="Text Box 4"/>
          <p:cNvSpPr txBox="1"/>
          <p:nvPr/>
        </p:nvSpPr>
        <p:spPr>
          <a:xfrm>
            <a:off x="304800" y="1143000"/>
            <a:ext cx="8621713" cy="15049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lnSpc>
                <a:spcPct val="145000"/>
              </a:lnSpc>
              <a:spcBef>
                <a:spcPct val="0"/>
              </a:spcBef>
              <a:buNone/>
            </a:pPr>
            <a:r>
              <a:rPr lang="zh-CN" altLang="en-US" sz="2400" dirty="0"/>
              <a:t>         </a:t>
            </a:r>
            <a:r>
              <a:rPr lang="zh-CN" altLang="en-US" b="1" dirty="0">
                <a:ea typeface="黑体" panose="02010609060101010101" pitchFamily="2" charset="-122"/>
              </a:rPr>
              <a:t>从混杂的群体中分离特定的某一种微生物，</a:t>
            </a:r>
            <a:endParaRPr lang="zh-CN" altLang="en-US" b="1" dirty="0">
              <a:ea typeface="黑体" panose="02010609060101010101" pitchFamily="2" charset="-122"/>
            </a:endParaRPr>
          </a:p>
          <a:p>
            <a:pPr marL="0" lvl="0" indent="0" eaLnBrk="1" hangingPunct="1">
              <a:lnSpc>
                <a:spcPct val="145000"/>
              </a:lnSpc>
              <a:spcBef>
                <a:spcPct val="0"/>
              </a:spcBef>
              <a:buNone/>
            </a:pPr>
            <a:r>
              <a:rPr lang="zh-CN" altLang="en-US" b="1" dirty="0">
                <a:ea typeface="黑体" panose="02010609060101010101" pitchFamily="2" charset="-122"/>
              </a:rPr>
              <a:t>是研究和利用微生物的第一步。</a:t>
            </a:r>
            <a:endParaRPr lang="zh-CN" altLang="en-US" b="1" dirty="0">
              <a:ea typeface="黑体" panose="02010609060101010101" pitchFamily="2" charset="-122"/>
            </a:endParaRPr>
          </a:p>
        </p:txBody>
      </p:sp>
      <p:sp>
        <p:nvSpPr>
          <p:cNvPr id="132101" name="Text Box 5"/>
          <p:cNvSpPr txBox="1"/>
          <p:nvPr/>
        </p:nvSpPr>
        <p:spPr>
          <a:xfrm>
            <a:off x="533400" y="3200400"/>
            <a:ext cx="2936875"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3600" b="1" dirty="0">
                <a:solidFill>
                  <a:schemeClr val="accent1"/>
                </a:solidFill>
                <a:ea typeface="黑体" panose="02010609060101010101" pitchFamily="2" charset="-122"/>
              </a:rPr>
              <a:t>一、无菌技术</a:t>
            </a:r>
            <a:endParaRPr lang="zh-CN" altLang="en-US" sz="2400" b="1" dirty="0">
              <a:ea typeface="黑体" panose="02010609060101010101" pitchFamily="2" charset="-122"/>
            </a:endParaRPr>
          </a:p>
        </p:txBody>
      </p:sp>
      <p:sp>
        <p:nvSpPr>
          <p:cNvPr id="132102" name="Text Box 6"/>
          <p:cNvSpPr txBox="1"/>
          <p:nvPr/>
        </p:nvSpPr>
        <p:spPr>
          <a:xfrm>
            <a:off x="539750" y="4005263"/>
            <a:ext cx="8316913" cy="1974850"/>
          </a:xfrm>
          <a:prstGeom prst="rect">
            <a:avLst/>
          </a:prstGeom>
          <a:solidFill>
            <a:schemeClr val="bg2"/>
          </a:solidFill>
          <a:ln w="2857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450850" lvl="0" indent="-450850" eaLnBrk="1" hangingPunct="1">
              <a:lnSpc>
                <a:spcPct val="200000"/>
              </a:lnSpc>
              <a:spcBef>
                <a:spcPct val="0"/>
              </a:spcBef>
              <a:buFont typeface="Marlett" pitchFamily="2" charset="2"/>
              <a:buChar char="t"/>
            </a:pPr>
            <a:r>
              <a:rPr lang="zh-CN" altLang="en-US" sz="2800" dirty="0"/>
              <a:t> </a:t>
            </a:r>
            <a:r>
              <a:rPr lang="zh-CN" altLang="en-US" sz="2400" b="1" dirty="0">
                <a:latin typeface="黑体" panose="02010609060101010101" pitchFamily="2" charset="-122"/>
                <a:ea typeface="黑体" panose="02010609060101010101" pitchFamily="2" charset="-122"/>
              </a:rPr>
              <a:t>用于分离、培养微生物的器具事先不含任何微生物；</a:t>
            </a:r>
            <a:endParaRPr lang="zh-CN" altLang="en-US" sz="2400" b="1" dirty="0">
              <a:latin typeface="黑体" panose="02010609060101010101" pitchFamily="2" charset="-122"/>
              <a:ea typeface="黑体" panose="02010609060101010101" pitchFamily="2" charset="-122"/>
            </a:endParaRPr>
          </a:p>
          <a:p>
            <a:pPr marL="450850" lvl="0" indent="-450850" eaLnBrk="1" hangingPunct="1">
              <a:lnSpc>
                <a:spcPct val="150000"/>
              </a:lnSpc>
              <a:spcBef>
                <a:spcPct val="0"/>
              </a:spcBef>
              <a:buFont typeface="Marlett" pitchFamily="2" charset="2"/>
              <a:buChar char="t"/>
            </a:pPr>
            <a:r>
              <a:rPr lang="zh-CN" altLang="en-US" sz="2400" b="1" dirty="0">
                <a:latin typeface="黑体" panose="02010609060101010101" pitchFamily="2" charset="-122"/>
                <a:ea typeface="黑体" panose="02010609060101010101" pitchFamily="2" charset="-122"/>
              </a:rPr>
              <a:t> 在转接、培养微生物时防止其它微生物的污染，</a:t>
            </a:r>
            <a:r>
              <a:rPr lang="zh-CN" altLang="en-US" sz="2400" b="1" u="sng" dirty="0">
                <a:solidFill>
                  <a:schemeClr val="tx2"/>
                </a:solidFill>
                <a:latin typeface="黑体" panose="02010609060101010101" pitchFamily="2" charset="-122"/>
                <a:ea typeface="黑体" panose="02010609060101010101" pitchFamily="2" charset="-122"/>
              </a:rPr>
              <a:t>其自身也不污染环境；</a:t>
            </a:r>
            <a:r>
              <a:rPr lang="zh-CN" altLang="en-US" sz="2400" b="1" dirty="0">
                <a:latin typeface="黑体" panose="02010609060101010101" pitchFamily="2" charset="-122"/>
                <a:ea typeface="黑体" panose="02010609060101010101" pitchFamily="2" charset="-122"/>
              </a:rPr>
              <a:t>            </a:t>
            </a:r>
            <a:r>
              <a:rPr lang="zh-CN" altLang="en-US" sz="2400" b="1" dirty="0">
                <a:solidFill>
                  <a:srgbClr val="66FFFF"/>
                </a:solidFill>
                <a:latin typeface="黑体" panose="02010609060101010101" pitchFamily="2" charset="-122"/>
                <a:ea typeface="黑体" panose="02010609060101010101" pitchFamily="2" charset="-122"/>
              </a:rPr>
              <a:t>（</a:t>
            </a:r>
            <a:r>
              <a:rPr lang="en-US" altLang="zh-CN" sz="2400" b="1" dirty="0">
                <a:solidFill>
                  <a:srgbClr val="66FFFF"/>
                </a:solidFill>
                <a:latin typeface="黑体" panose="02010609060101010101" pitchFamily="2" charset="-122"/>
                <a:ea typeface="黑体" panose="02010609060101010101" pitchFamily="2" charset="-122"/>
              </a:rPr>
              <a:t>P14</a:t>
            </a:r>
            <a:r>
              <a:rPr lang="zh-CN" altLang="en-US" sz="2400" b="1" dirty="0">
                <a:solidFill>
                  <a:srgbClr val="66FFFF"/>
                </a:solidFill>
                <a:latin typeface="黑体" panose="02010609060101010101" pitchFamily="2" charset="-122"/>
                <a:ea typeface="黑体" panose="02010609060101010101" pitchFamily="2" charset="-122"/>
              </a:rPr>
              <a:t>）</a:t>
            </a:r>
            <a:endParaRPr lang="zh-CN" altLang="en-US" sz="2400" b="1" dirty="0">
              <a:solidFill>
                <a:srgbClr val="66FFFF"/>
              </a:solidFill>
              <a:latin typeface="黑体" panose="02010609060101010101" pitchFamily="2" charset="-122"/>
              <a:ea typeface="黑体" panose="02010609060101010101" pitchFamily="2" charset="-122"/>
            </a:endParaRPr>
          </a:p>
        </p:txBody>
      </p:sp>
      <p:sp>
        <p:nvSpPr>
          <p:cNvPr id="132103" name="Text Box 7"/>
          <p:cNvSpPr txBox="1"/>
          <p:nvPr/>
        </p:nvSpPr>
        <p:spPr>
          <a:xfrm>
            <a:off x="5724525" y="2060575"/>
            <a:ext cx="2170113" cy="523875"/>
          </a:xfrm>
          <a:prstGeom prst="rect">
            <a:avLst/>
          </a:prstGeom>
          <a:noFill/>
          <a:ln w="2857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solidFill>
                  <a:srgbClr val="00FFFF"/>
                </a:solidFill>
                <a:latin typeface="黑体" panose="02010609060101010101" pitchFamily="2" charset="-122"/>
                <a:ea typeface="黑体" panose="02010609060101010101" pitchFamily="2" charset="-122"/>
              </a:rPr>
              <a:t>（参见</a:t>
            </a:r>
            <a:r>
              <a:rPr lang="en-US" altLang="zh-CN" sz="2800" b="1" dirty="0">
                <a:solidFill>
                  <a:srgbClr val="00FFFF"/>
                </a:solidFill>
                <a:latin typeface="黑体" panose="02010609060101010101" pitchFamily="2" charset="-122"/>
                <a:ea typeface="黑体" panose="02010609060101010101" pitchFamily="2" charset="-122"/>
              </a:rPr>
              <a:t>P14</a:t>
            </a:r>
            <a:r>
              <a:rPr lang="zh-CN" altLang="en-US" sz="2800" b="1" dirty="0">
                <a:solidFill>
                  <a:srgbClr val="00FFFF"/>
                </a:solidFill>
                <a:latin typeface="黑体" panose="02010609060101010101" pitchFamily="2" charset="-122"/>
                <a:ea typeface="黑体" panose="02010609060101010101" pitchFamily="2" charset="-122"/>
              </a:rPr>
              <a:t>）</a:t>
            </a:r>
            <a:endParaRPr lang="zh-CN" altLang="en-US" sz="2800" b="1" dirty="0">
              <a:solidFill>
                <a:srgbClr val="00FFFF"/>
              </a:solidFill>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8" fill="hold" grpId="0" nodeType="clickEffect">
                                  <p:stCondLst>
                                    <p:cond delay="0"/>
                                  </p:stCondLst>
                                  <p:childTnLst>
                                    <p:set>
                                      <p:cBhvr>
                                        <p:cTn id="6" dur="1" fill="hold">
                                          <p:stCondLst>
                                            <p:cond delay="0"/>
                                          </p:stCondLst>
                                        </p:cTn>
                                        <p:tgtEl>
                                          <p:spTgt spid="132100"/>
                                        </p:tgtEl>
                                        <p:attrNameLst>
                                          <p:attrName>style.visibility</p:attrName>
                                        </p:attrNameLst>
                                      </p:cBhvr>
                                      <p:to>
                                        <p:strVal val="visible"/>
                                      </p:to>
                                    </p:set>
                                    <p:anim calcmode="lin" valueType="num">
                                      <p:cBhvr additive="base">
                                        <p:cTn id="7" dur="500" fill="hold"/>
                                        <p:tgtEl>
                                          <p:spTgt spid="132100"/>
                                        </p:tgtEl>
                                        <p:attrNameLst>
                                          <p:attrName>ppt_x</p:attrName>
                                        </p:attrNameLst>
                                      </p:cBhvr>
                                      <p:tavLst>
                                        <p:tav tm="0">
                                          <p:val>
                                            <p:strVal val="0-#ppt_w/2"/>
                                          </p:val>
                                        </p:tav>
                                        <p:tav tm="100000">
                                          <p:val>
                                            <p:strVal val="#ppt_x"/>
                                          </p:val>
                                        </p:tav>
                                      </p:tavLst>
                                    </p:anim>
                                    <p:anim calcmode="lin" valueType="num">
                                      <p:cBhvr additive="base">
                                        <p:cTn id="8" dur="500" fill="hold"/>
                                        <p:tgtEl>
                                          <p:spTgt spid="132100"/>
                                        </p:tgtEl>
                                        <p:attrNameLst>
                                          <p:attrName>ppt_y</p:attrName>
                                        </p:attrNameLst>
                                      </p:cBhvr>
                                      <p:tavLst>
                                        <p:tav tm="0">
                                          <p:val>
                                            <p:strVal val="#ppt_y"/>
                                          </p:val>
                                        </p:tav>
                                        <p:tav tm="100000">
                                          <p:val>
                                            <p:strVal val="#ppt_y"/>
                                          </p:val>
                                        </p:tav>
                                      </p:tavLst>
                                    </p:anim>
                                  </p:childTnLst>
                                </p:cTn>
                              </p:par>
                            </p:childTnLst>
                          </p:cTn>
                        </p:par>
                        <p:par>
                          <p:cTn id="9" fill="hold">
                            <p:stCondLst>
                              <p:cond delay="500"/>
                            </p:stCondLst>
                            <p:childTnLst>
                              <p:par>
                                <p:cTn id="10" presetID="2" presetClass="entr" presetSubtype="8" fill="hold" grpId="0" nodeType="afterEffect">
                                  <p:stCondLst>
                                    <p:cond delay="0"/>
                                  </p:stCondLst>
                                  <p:childTnLst>
                                    <p:set>
                                      <p:cBhvr>
                                        <p:cTn id="11" dur="1" fill="hold">
                                          <p:stCondLst>
                                            <p:cond delay="0"/>
                                          </p:stCondLst>
                                        </p:cTn>
                                        <p:tgtEl>
                                          <p:spTgt spid="132103"/>
                                        </p:tgtEl>
                                        <p:attrNameLst>
                                          <p:attrName>style.visibility</p:attrName>
                                        </p:attrNameLst>
                                      </p:cBhvr>
                                      <p:to>
                                        <p:strVal val="visible"/>
                                      </p:to>
                                    </p:set>
                                    <p:anim calcmode="lin" valueType="num">
                                      <p:cBhvr additive="base">
                                        <p:cTn id="12" dur="500" fill="hold"/>
                                        <p:tgtEl>
                                          <p:spTgt spid="132103"/>
                                        </p:tgtEl>
                                        <p:attrNameLst>
                                          <p:attrName>ppt_x</p:attrName>
                                        </p:attrNameLst>
                                      </p:cBhvr>
                                      <p:tavLst>
                                        <p:tav tm="0">
                                          <p:val>
                                            <p:strVal val="0-#ppt_w/2"/>
                                          </p:val>
                                        </p:tav>
                                        <p:tav tm="100000">
                                          <p:val>
                                            <p:strVal val="#ppt_x"/>
                                          </p:val>
                                        </p:tav>
                                      </p:tavLst>
                                    </p:anim>
                                    <p:anim calcmode="lin" valueType="num">
                                      <p:cBhvr additive="base">
                                        <p:cTn id="13" dur="500" fill="hold"/>
                                        <p:tgtEl>
                                          <p:spTgt spid="132103"/>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2" presetClass="entr" presetSubtype="12" fill="hold" grpId="0" nodeType="clickEffect">
                                  <p:stCondLst>
                                    <p:cond delay="0"/>
                                  </p:stCondLst>
                                  <p:childTnLst>
                                    <p:set>
                                      <p:cBhvr>
                                        <p:cTn id="17" dur="1" fill="hold">
                                          <p:stCondLst>
                                            <p:cond delay="0"/>
                                          </p:stCondLst>
                                        </p:cTn>
                                        <p:tgtEl>
                                          <p:spTgt spid="132101"/>
                                        </p:tgtEl>
                                        <p:attrNameLst>
                                          <p:attrName>style.visibility</p:attrName>
                                        </p:attrNameLst>
                                      </p:cBhvr>
                                      <p:to>
                                        <p:strVal val="visible"/>
                                      </p:to>
                                    </p:set>
                                    <p:anim calcmode="lin" valueType="num">
                                      <p:cBhvr additive="base">
                                        <p:cTn id="18" dur="500" fill="hold"/>
                                        <p:tgtEl>
                                          <p:spTgt spid="132101"/>
                                        </p:tgtEl>
                                        <p:attrNameLst>
                                          <p:attrName>ppt_x</p:attrName>
                                        </p:attrNameLst>
                                      </p:cBhvr>
                                      <p:tavLst>
                                        <p:tav tm="0">
                                          <p:val>
                                            <p:strVal val="0-#ppt_w/2"/>
                                          </p:val>
                                        </p:tav>
                                        <p:tav tm="100000">
                                          <p:val>
                                            <p:strVal val="#ppt_x"/>
                                          </p:val>
                                        </p:tav>
                                      </p:tavLst>
                                    </p:anim>
                                    <p:anim calcmode="lin" valueType="num">
                                      <p:cBhvr additive="base">
                                        <p:cTn id="19" dur="500" fill="hold"/>
                                        <p:tgtEl>
                                          <p:spTgt spid="13210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12" fill="hold" grpId="0" nodeType="clickEffect">
                                  <p:stCondLst>
                                    <p:cond delay="0"/>
                                  </p:stCondLst>
                                  <p:childTnLst>
                                    <p:set>
                                      <p:cBhvr>
                                        <p:cTn id="23" dur="1" fill="hold">
                                          <p:stCondLst>
                                            <p:cond delay="0"/>
                                          </p:stCondLst>
                                        </p:cTn>
                                        <p:tgtEl>
                                          <p:spTgt spid="132102"/>
                                        </p:tgtEl>
                                        <p:attrNameLst>
                                          <p:attrName>style.visibility</p:attrName>
                                        </p:attrNameLst>
                                      </p:cBhvr>
                                      <p:to>
                                        <p:strVal val="visible"/>
                                      </p:to>
                                    </p:set>
                                    <p:anim calcmode="lin" valueType="num">
                                      <p:cBhvr additive="base">
                                        <p:cTn id="24" dur="500" fill="hold"/>
                                        <p:tgtEl>
                                          <p:spTgt spid="132102"/>
                                        </p:tgtEl>
                                        <p:attrNameLst>
                                          <p:attrName>ppt_x</p:attrName>
                                        </p:attrNameLst>
                                      </p:cBhvr>
                                      <p:tavLst>
                                        <p:tav tm="0">
                                          <p:val>
                                            <p:strVal val="0-#ppt_w/2"/>
                                          </p:val>
                                        </p:tav>
                                        <p:tav tm="100000">
                                          <p:val>
                                            <p:strVal val="#ppt_x"/>
                                          </p:val>
                                        </p:tav>
                                      </p:tavLst>
                                    </p:anim>
                                    <p:anim calcmode="lin" valueType="num">
                                      <p:cBhvr additive="base">
                                        <p:cTn id="25" dur="500" fill="hold"/>
                                        <p:tgtEl>
                                          <p:spTgt spid="13210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100" grpId="0"/>
      <p:bldP spid="132101" grpId="0"/>
      <p:bldP spid="132102" grpId="0" animBg="1"/>
      <p:bldP spid="13210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7282" name="Picture 2"/>
          <p:cNvPicPr>
            <a:picLocks noChangeAspect="1"/>
          </p:cNvPicPr>
          <p:nvPr/>
        </p:nvPicPr>
        <p:blipFill>
          <a:blip r:embed="rId1"/>
          <a:stretch>
            <a:fillRect/>
          </a:stretch>
        </p:blipFill>
        <p:spPr>
          <a:xfrm>
            <a:off x="500063" y="404813"/>
            <a:ext cx="2451100" cy="3455987"/>
          </a:xfrm>
          <a:prstGeom prst="rect">
            <a:avLst/>
          </a:prstGeom>
          <a:noFill/>
          <a:ln w="9525">
            <a:noFill/>
          </a:ln>
        </p:spPr>
      </p:pic>
      <p:sp>
        <p:nvSpPr>
          <p:cNvPr id="97283" name="Text Box 3"/>
          <p:cNvSpPr txBox="1"/>
          <p:nvPr/>
        </p:nvSpPr>
        <p:spPr>
          <a:xfrm>
            <a:off x="500063" y="4286250"/>
            <a:ext cx="7004050" cy="23145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800" b="1" dirty="0">
                <a:solidFill>
                  <a:schemeClr val="tx2"/>
                </a:solidFill>
                <a:latin typeface="黑体" panose="02010609060101010101" pitchFamily="2" charset="-122"/>
                <a:ea typeface="黑体" panose="02010609060101010101" pitchFamily="2" charset="-122"/>
              </a:rPr>
              <a:t>荷兰人</a:t>
            </a:r>
            <a:r>
              <a:rPr lang="en-US" altLang="zh-CN" sz="2800" b="1" dirty="0">
                <a:solidFill>
                  <a:schemeClr val="tx2"/>
                </a:solidFill>
                <a:latin typeface="黑体" panose="02010609060101010101" pitchFamily="2" charset="-122"/>
                <a:ea typeface="黑体" panose="02010609060101010101" pitchFamily="2" charset="-122"/>
              </a:rPr>
              <a:t>Frits Zernike </a:t>
            </a:r>
            <a:r>
              <a:rPr lang="zh-CN" altLang="en-US" sz="2800" b="1" dirty="0">
                <a:solidFill>
                  <a:schemeClr val="tx2"/>
                </a:solidFill>
                <a:latin typeface="黑体" panose="02010609060101010101" pitchFamily="2" charset="-122"/>
                <a:ea typeface="黑体" panose="02010609060101010101" pitchFamily="2" charset="-122"/>
              </a:rPr>
              <a:t>（</a:t>
            </a:r>
            <a:r>
              <a:rPr lang="en-US" altLang="zh-CN" sz="2800" b="1" dirty="0">
                <a:solidFill>
                  <a:schemeClr val="tx2"/>
                </a:solidFill>
                <a:latin typeface="黑体" panose="02010609060101010101" pitchFamily="2" charset="-122"/>
                <a:ea typeface="黑体" panose="02010609060101010101" pitchFamily="2" charset="-122"/>
              </a:rPr>
              <a:t>F</a:t>
            </a:r>
            <a:r>
              <a:rPr lang="en-US" altLang="zh-CN" sz="2800" b="1" dirty="0">
                <a:solidFill>
                  <a:schemeClr val="tx2"/>
                </a:solidFill>
                <a:ea typeface="黑体" panose="02010609060101010101" pitchFamily="2" charset="-122"/>
              </a:rPr>
              <a:t>·</a:t>
            </a:r>
            <a:r>
              <a:rPr lang="zh-CN" altLang="en-US" sz="2800" b="1" dirty="0">
                <a:solidFill>
                  <a:schemeClr val="tx2"/>
                </a:solidFill>
                <a:latin typeface="黑体" panose="02010609060101010101" pitchFamily="2" charset="-122"/>
                <a:ea typeface="黑体" panose="02010609060101010101" pitchFamily="2" charset="-122"/>
              </a:rPr>
              <a:t>泽尔尼克）</a:t>
            </a:r>
            <a:endParaRPr lang="en-US" altLang="zh-CN" sz="2800" b="1" dirty="0">
              <a:latin typeface="黑体" panose="02010609060101010101" pitchFamily="2" charset="-122"/>
              <a:ea typeface="黑体" panose="02010609060101010101" pitchFamily="2" charset="-122"/>
            </a:endParaRPr>
          </a:p>
          <a:p>
            <a:pPr marL="0" lvl="0" indent="0">
              <a:lnSpc>
                <a:spcPct val="140000"/>
              </a:lnSpc>
              <a:spcBef>
                <a:spcPct val="0"/>
              </a:spcBef>
              <a:buFont typeface="Wingdings" panose="05000000000000000000" pitchFamily="2" charset="2"/>
              <a:buChar char="Ø"/>
            </a:pPr>
            <a:r>
              <a:rPr lang="en-US" altLang="zh-CN" sz="2800" b="1" dirty="0">
                <a:solidFill>
                  <a:srgbClr val="66FF33"/>
                </a:solidFill>
                <a:latin typeface="黑体" panose="02010609060101010101" pitchFamily="2" charset="-122"/>
                <a:ea typeface="黑体" panose="02010609060101010101" pitchFamily="2" charset="-122"/>
              </a:rPr>
              <a:t>  1930</a:t>
            </a:r>
            <a:r>
              <a:rPr lang="zh-CN" altLang="en-US" sz="2800" b="1" dirty="0">
                <a:solidFill>
                  <a:srgbClr val="66FF33"/>
                </a:solidFill>
                <a:latin typeface="黑体" panose="02010609060101010101" pitchFamily="2" charset="-122"/>
                <a:ea typeface="黑体" panose="02010609060101010101" pitchFamily="2" charset="-122"/>
              </a:rPr>
              <a:t>年，发明相衬方法（</a:t>
            </a:r>
            <a:r>
              <a:rPr lang="zh-CN" altLang="en-US" sz="2400" b="1" dirty="0">
                <a:solidFill>
                  <a:schemeClr val="folHlink"/>
                </a:solidFill>
                <a:latin typeface="黑体" panose="02010609060101010101" pitchFamily="2" charset="-122"/>
                <a:ea typeface="黑体" panose="02010609060101010101" pitchFamily="2" charset="-122"/>
              </a:rPr>
              <a:t>相差显微镜</a:t>
            </a:r>
            <a:r>
              <a:rPr lang="zh-CN" altLang="en-US" sz="2800" b="1" dirty="0">
                <a:solidFill>
                  <a:srgbClr val="66FF33"/>
                </a:solidFill>
                <a:latin typeface="黑体" panose="02010609060101010101" pitchFamily="2" charset="-122"/>
                <a:ea typeface="黑体" panose="02010609060101010101" pitchFamily="2" charset="-122"/>
              </a:rPr>
              <a:t>）；</a:t>
            </a:r>
            <a:endParaRPr lang="zh-CN" altLang="en-US" sz="2800" b="1" dirty="0">
              <a:solidFill>
                <a:srgbClr val="66FF33"/>
              </a:solidFill>
              <a:latin typeface="黑体" panose="02010609060101010101" pitchFamily="2" charset="-122"/>
              <a:ea typeface="黑体" panose="02010609060101010101" pitchFamily="2" charset="-122"/>
            </a:endParaRPr>
          </a:p>
          <a:p>
            <a:pPr marL="0" lvl="0" indent="0">
              <a:lnSpc>
                <a:spcPct val="140000"/>
              </a:lnSpc>
              <a:spcBef>
                <a:spcPct val="0"/>
              </a:spcBef>
              <a:buFont typeface="Wingdings" panose="05000000000000000000" pitchFamily="2" charset="2"/>
              <a:buChar char="Ø"/>
            </a:pPr>
            <a:r>
              <a:rPr lang="zh-CN" altLang="en-US" sz="2800" b="1" dirty="0">
                <a:solidFill>
                  <a:srgbClr val="66FF33"/>
                </a:solidFill>
                <a:latin typeface="黑体" panose="02010609060101010101" pitchFamily="2" charset="-122"/>
                <a:ea typeface="黑体" panose="02010609060101010101" pitchFamily="2" charset="-122"/>
              </a:rPr>
              <a:t>  </a:t>
            </a:r>
            <a:r>
              <a:rPr lang="en-US" altLang="zh-CN" sz="2800" b="1" dirty="0">
                <a:solidFill>
                  <a:srgbClr val="66FF33"/>
                </a:solidFill>
                <a:latin typeface="黑体" panose="02010609060101010101" pitchFamily="2" charset="-122"/>
                <a:ea typeface="黑体" panose="02010609060101010101" pitchFamily="2" charset="-122"/>
              </a:rPr>
              <a:t>1941</a:t>
            </a:r>
            <a:r>
              <a:rPr lang="zh-CN" altLang="en-US" sz="2800" b="1" dirty="0">
                <a:solidFill>
                  <a:srgbClr val="66FF33"/>
                </a:solidFill>
                <a:latin typeface="黑体" panose="02010609060101010101" pitchFamily="2" charset="-122"/>
                <a:ea typeface="黑体" panose="02010609060101010101" pitchFamily="2" charset="-122"/>
              </a:rPr>
              <a:t>年，制造出第一台相差显微镜；</a:t>
            </a:r>
            <a:endParaRPr lang="en-US" altLang="zh-CN" sz="2800" b="1" dirty="0">
              <a:latin typeface="黑体" panose="02010609060101010101" pitchFamily="2" charset="-122"/>
              <a:ea typeface="黑体" panose="02010609060101010101" pitchFamily="2" charset="-122"/>
            </a:endParaRPr>
          </a:p>
          <a:p>
            <a:pPr marL="0" lvl="0" indent="0">
              <a:lnSpc>
                <a:spcPct val="140000"/>
              </a:lnSpc>
              <a:spcBef>
                <a:spcPct val="0"/>
              </a:spcBef>
              <a:buFont typeface="Wingdings" panose="05000000000000000000" pitchFamily="2" charset="2"/>
              <a:buChar char="Ø"/>
            </a:pPr>
            <a:r>
              <a:rPr lang="en-US" altLang="zh-CN" sz="2800" b="1" dirty="0">
                <a:solidFill>
                  <a:srgbClr val="66FF33"/>
                </a:solidFill>
                <a:latin typeface="黑体" panose="02010609060101010101" pitchFamily="2" charset="-122"/>
                <a:ea typeface="黑体" panose="02010609060101010101" pitchFamily="2" charset="-122"/>
              </a:rPr>
              <a:t>  1953</a:t>
            </a:r>
            <a:r>
              <a:rPr lang="zh-CN" altLang="en-US" sz="2800" b="1" dirty="0">
                <a:solidFill>
                  <a:srgbClr val="66FF33"/>
                </a:solidFill>
                <a:latin typeface="黑体" panose="02010609060101010101" pitchFamily="2" charset="-122"/>
                <a:ea typeface="黑体" panose="02010609060101010101" pitchFamily="2" charset="-122"/>
              </a:rPr>
              <a:t>年，诺贝尔物理学奖；</a:t>
            </a:r>
            <a:endParaRPr lang="zh-CN" altLang="en-US" sz="2800" b="1" dirty="0">
              <a:solidFill>
                <a:srgbClr val="66FF33"/>
              </a:solidFill>
              <a:latin typeface="黑体" panose="02010609060101010101" pitchFamily="2" charset="-122"/>
              <a:ea typeface="黑体" panose="02010609060101010101" pitchFamily="2" charset="-122"/>
            </a:endParaRPr>
          </a:p>
        </p:txBody>
      </p:sp>
      <p:sp>
        <p:nvSpPr>
          <p:cNvPr id="97284" name="TextBox 3"/>
          <p:cNvSpPr txBox="1"/>
          <p:nvPr/>
        </p:nvSpPr>
        <p:spPr>
          <a:xfrm>
            <a:off x="3286125" y="428625"/>
            <a:ext cx="5715000" cy="3694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600" dirty="0">
                <a:latin typeface="楷体_GB2312" pitchFamily="49" charset="-122"/>
                <a:ea typeface="楷体_GB2312" pitchFamily="49" charset="-122"/>
              </a:rPr>
              <a:t>利用光的干涉现象，将光的相位差转变成人眼可辨的振幅差（明暗差），形成反差（实际上，相位推迟</a:t>
            </a:r>
            <a:r>
              <a:rPr lang="en-US" altLang="zh-CN" sz="2600" dirty="0">
                <a:latin typeface="楷体_GB2312" pitchFamily="49" charset="-122"/>
                <a:ea typeface="楷体_GB2312" pitchFamily="49" charset="-122"/>
              </a:rPr>
              <a:t>1/20</a:t>
            </a:r>
            <a:r>
              <a:rPr lang="zh-CN" altLang="en-US" sz="2600" dirty="0">
                <a:latin typeface="楷体_GB2312" pitchFamily="49" charset="-122"/>
                <a:ea typeface="楷体_GB2312" pitchFamily="49" charset="-122"/>
              </a:rPr>
              <a:t>波长时，合成波的变化就已经较明显，可以被识别）。由于反差的基础是细胞不同部位的密度差异，因此相差显微镜很</a:t>
            </a:r>
            <a:r>
              <a:rPr lang="zh-CN" altLang="en-US" sz="2600" dirty="0">
                <a:solidFill>
                  <a:srgbClr val="FFFF00"/>
                </a:solidFill>
                <a:latin typeface="楷体_GB2312" pitchFamily="49" charset="-122"/>
                <a:ea typeface="楷体_GB2312" pitchFamily="49" charset="-122"/>
              </a:rPr>
              <a:t>适合观察活的细胞以及细胞内的一些细微结构</a:t>
            </a:r>
            <a:r>
              <a:rPr lang="zh-CN" altLang="en-US" sz="2600" dirty="0">
                <a:latin typeface="楷体_GB2312" pitchFamily="49" charset="-122"/>
                <a:ea typeface="楷体_GB2312" pitchFamily="49" charset="-122"/>
              </a:rPr>
              <a:t>。</a:t>
            </a:r>
            <a:endParaRPr lang="zh-CN" altLang="en-US" sz="2600" dirty="0">
              <a:latin typeface="楷体_GB2312" pitchFamily="49" charset="-122"/>
              <a:ea typeface="楷体_GB2312" pitchFamily="49" charset="-122"/>
            </a:endParaRPr>
          </a:p>
          <a:p>
            <a:pPr marL="0" lvl="0" indent="0">
              <a:spcBef>
                <a:spcPct val="0"/>
              </a:spcBef>
              <a:buNone/>
            </a:pPr>
            <a:endParaRPr lang="zh-CN" altLang="en-US" sz="2600" dirty="0"/>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99330" name="Picture 2" descr="black-f3"/>
          <p:cNvPicPr>
            <a:picLocks noChangeAspect="1"/>
          </p:cNvPicPr>
          <p:nvPr/>
        </p:nvPicPr>
        <p:blipFill>
          <a:blip r:embed="rId1"/>
          <a:stretch>
            <a:fillRect/>
          </a:stretch>
        </p:blipFill>
        <p:spPr>
          <a:xfrm>
            <a:off x="0" y="304800"/>
            <a:ext cx="9144000" cy="6365875"/>
          </a:xfrm>
          <a:prstGeom prst="rect">
            <a:avLst/>
          </a:prstGeom>
          <a:noFill/>
          <a:ln w="9525">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1378" name="Text Box 2"/>
          <p:cNvSpPr txBox="1"/>
          <p:nvPr/>
        </p:nvSpPr>
        <p:spPr>
          <a:xfrm>
            <a:off x="228600" y="690563"/>
            <a:ext cx="2687638" cy="5191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latin typeface="黑体" panose="02010609060101010101" pitchFamily="2" charset="-122"/>
                <a:ea typeface="黑体" panose="02010609060101010101" pitchFamily="2" charset="-122"/>
              </a:rPr>
              <a:t>4.  荧光显微镜</a:t>
            </a:r>
            <a:endParaRPr lang="zh-CN" altLang="en-US" sz="2400" b="1" dirty="0">
              <a:latin typeface="黑体" panose="02010609060101010101" pitchFamily="2" charset="-122"/>
              <a:ea typeface="黑体" panose="02010609060101010101" pitchFamily="2" charset="-122"/>
            </a:endParaRPr>
          </a:p>
        </p:txBody>
      </p:sp>
      <p:sp>
        <p:nvSpPr>
          <p:cNvPr id="101379" name="Text Box 3"/>
          <p:cNvSpPr txBox="1"/>
          <p:nvPr/>
        </p:nvSpPr>
        <p:spPr>
          <a:xfrm>
            <a:off x="0" y="0"/>
            <a:ext cx="4672013" cy="5794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solidFill>
                  <a:schemeClr val="accent1"/>
                </a:solidFill>
                <a:latin typeface="黑体" panose="02010609060101010101" pitchFamily="2" charset="-122"/>
                <a:ea typeface="黑体" panose="02010609060101010101" pitchFamily="2" charset="-122"/>
              </a:rPr>
              <a:t>一、显微镜的种类及原理</a:t>
            </a:r>
            <a:endParaRPr lang="zh-CN" altLang="en-US" sz="2400" b="1" dirty="0">
              <a:latin typeface="黑体" panose="02010609060101010101" pitchFamily="2" charset="-122"/>
              <a:ea typeface="黑体" panose="02010609060101010101" pitchFamily="2" charset="-122"/>
            </a:endParaRPr>
          </a:p>
        </p:txBody>
      </p:sp>
      <p:sp>
        <p:nvSpPr>
          <p:cNvPr id="420868" name="Text Box 4"/>
          <p:cNvSpPr txBox="1"/>
          <p:nvPr/>
        </p:nvSpPr>
        <p:spPr>
          <a:xfrm>
            <a:off x="755650" y="1484313"/>
            <a:ext cx="2336800" cy="528637"/>
          </a:xfrm>
          <a:prstGeom prst="rect">
            <a:avLst/>
          </a:prstGeom>
          <a:solidFill>
            <a:srgbClr val="800080"/>
          </a:solidFill>
          <a:ln w="952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800" b="1" dirty="0">
                <a:latin typeface="黑体" panose="02010609060101010101" pitchFamily="2" charset="-122"/>
                <a:ea typeface="黑体" panose="02010609060101010101" pitchFamily="2" charset="-122"/>
              </a:rPr>
              <a:t>紫外线显微镜</a:t>
            </a:r>
            <a:endParaRPr lang="zh-CN" altLang="en-US" sz="2800" b="1" dirty="0">
              <a:latin typeface="黑体" panose="02010609060101010101" pitchFamily="2" charset="-122"/>
              <a:ea typeface="黑体" panose="02010609060101010101" pitchFamily="2" charset="-122"/>
            </a:endParaRPr>
          </a:p>
        </p:txBody>
      </p:sp>
      <p:sp>
        <p:nvSpPr>
          <p:cNvPr id="420869" name="AutoShape 5"/>
          <p:cNvSpPr/>
          <p:nvPr/>
        </p:nvSpPr>
        <p:spPr>
          <a:xfrm>
            <a:off x="1763713" y="2636838"/>
            <a:ext cx="431800" cy="863600"/>
          </a:xfrm>
          <a:prstGeom prst="downArrow">
            <a:avLst>
              <a:gd name="adj1" fmla="val 50000"/>
              <a:gd name="adj2" fmla="val 50000"/>
            </a:avLst>
          </a:prstGeom>
          <a:solidFill>
            <a:srgbClr val="00FF00"/>
          </a:solidFill>
          <a:ln w="952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800" dirty="0"/>
          </a:p>
        </p:txBody>
      </p:sp>
      <p:sp>
        <p:nvSpPr>
          <p:cNvPr id="420870" name="Text Box 6"/>
          <p:cNvSpPr txBox="1"/>
          <p:nvPr/>
        </p:nvSpPr>
        <p:spPr>
          <a:xfrm>
            <a:off x="971550" y="3573463"/>
            <a:ext cx="1979613" cy="528637"/>
          </a:xfrm>
          <a:prstGeom prst="rect">
            <a:avLst/>
          </a:prstGeom>
          <a:solidFill>
            <a:srgbClr val="800080"/>
          </a:solidFill>
          <a:ln w="952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800" b="1" dirty="0">
                <a:latin typeface="黑体" panose="02010609060101010101" pitchFamily="2" charset="-122"/>
                <a:ea typeface="黑体" panose="02010609060101010101" pitchFamily="2" charset="-122"/>
              </a:rPr>
              <a:t>荧光显微镜</a:t>
            </a:r>
            <a:endParaRPr lang="zh-CN" altLang="en-US" sz="2800" b="1" dirty="0">
              <a:latin typeface="黑体" panose="02010609060101010101" pitchFamily="2" charset="-122"/>
              <a:ea typeface="黑体" panose="02010609060101010101" pitchFamily="2" charset="-122"/>
            </a:endParaRPr>
          </a:p>
        </p:txBody>
      </p:sp>
      <p:sp>
        <p:nvSpPr>
          <p:cNvPr id="420871" name="Text Box 7"/>
          <p:cNvSpPr txBox="1"/>
          <p:nvPr/>
        </p:nvSpPr>
        <p:spPr>
          <a:xfrm>
            <a:off x="3851275" y="742950"/>
            <a:ext cx="1449388" cy="523875"/>
          </a:xfrm>
          <a:prstGeom prst="rect">
            <a:avLst/>
          </a:prstGeom>
          <a:solidFill>
            <a:schemeClr val="bg2"/>
          </a:solidFill>
          <a:ln w="9525" cap="flat" cmpd="sng">
            <a:solidFill>
              <a:schemeClr val="accent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latin typeface="黑体" panose="02010609060101010101" pitchFamily="2" charset="-122"/>
                <a:ea typeface="黑体" panose="02010609060101010101" pitchFamily="2" charset="-122"/>
              </a:rPr>
              <a:t>参见</a:t>
            </a:r>
            <a:r>
              <a:rPr lang="en-US" altLang="zh-CN" sz="2800" b="1" dirty="0">
                <a:latin typeface="黑体" panose="02010609060101010101" pitchFamily="2" charset="-122"/>
                <a:ea typeface="黑体" panose="02010609060101010101" pitchFamily="2" charset="-122"/>
              </a:rPr>
              <a:t>P24</a:t>
            </a:r>
            <a:endParaRPr lang="zh-CN" altLang="en-US" sz="2800" b="1" dirty="0">
              <a:latin typeface="黑体" panose="02010609060101010101" pitchFamily="2" charset="-122"/>
              <a:ea typeface="黑体" panose="02010609060101010101" pitchFamily="2" charset="-122"/>
            </a:endParaRPr>
          </a:p>
        </p:txBody>
      </p:sp>
      <p:sp>
        <p:nvSpPr>
          <p:cNvPr id="420872" name="Text Box 8"/>
          <p:cNvSpPr txBox="1"/>
          <p:nvPr/>
        </p:nvSpPr>
        <p:spPr>
          <a:xfrm>
            <a:off x="0" y="2060575"/>
            <a:ext cx="4017963" cy="396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000" b="1" u="sng" dirty="0">
                <a:solidFill>
                  <a:schemeClr val="folHlink"/>
                </a:solidFill>
                <a:latin typeface="黑体" panose="02010609060101010101" pitchFamily="2" charset="-122"/>
                <a:ea typeface="黑体" panose="02010609060101010101" pitchFamily="2" charset="-122"/>
              </a:rPr>
              <a:t>（希望通过缩短波长提高分辨率）</a:t>
            </a:r>
            <a:endParaRPr lang="zh-CN" altLang="en-US" sz="2000" b="1" u="sng" dirty="0">
              <a:solidFill>
                <a:schemeClr val="folHlink"/>
              </a:solidFill>
              <a:latin typeface="黑体" panose="02010609060101010101" pitchFamily="2" charset="-122"/>
              <a:ea typeface="黑体" panose="02010609060101010101" pitchFamily="2" charset="-122"/>
            </a:endParaRPr>
          </a:p>
        </p:txBody>
      </p:sp>
      <p:sp>
        <p:nvSpPr>
          <p:cNvPr id="420873" name="Text Box 9"/>
          <p:cNvSpPr txBox="1"/>
          <p:nvPr/>
        </p:nvSpPr>
        <p:spPr>
          <a:xfrm>
            <a:off x="107950" y="4149725"/>
            <a:ext cx="4160838" cy="2414588"/>
          </a:xfrm>
          <a:prstGeom prst="rect">
            <a:avLst/>
          </a:prstGeom>
          <a:solidFill>
            <a:schemeClr val="bg2"/>
          </a:solidFill>
          <a:ln w="9525" cap="flat" cmpd="sng">
            <a:solidFill>
              <a:srgbClr val="99CC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nSpc>
                <a:spcPct val="140000"/>
              </a:lnSpc>
              <a:spcBef>
                <a:spcPct val="0"/>
              </a:spcBef>
              <a:buNone/>
            </a:pPr>
            <a:r>
              <a:rPr lang="zh-CN" altLang="en-US" sz="1600" b="1" dirty="0">
                <a:latin typeface="黑体" panose="02010609060101010101" pitchFamily="2" charset="-122"/>
                <a:ea typeface="黑体" panose="02010609060101010101" pitchFamily="2" charset="-122"/>
              </a:rPr>
              <a:t>     有些化合物（</a:t>
            </a:r>
            <a:r>
              <a:rPr lang="zh-CN" altLang="en-US" sz="1600" b="1" dirty="0">
                <a:solidFill>
                  <a:schemeClr val="accent1"/>
                </a:solidFill>
                <a:latin typeface="黑体" panose="02010609060101010101" pitchFamily="2" charset="-122"/>
                <a:ea typeface="黑体" panose="02010609060101010101" pitchFamily="2" charset="-122"/>
              </a:rPr>
              <a:t>荧光素</a:t>
            </a:r>
            <a:r>
              <a:rPr lang="zh-CN" altLang="en-US" sz="1600" b="1" dirty="0">
                <a:latin typeface="黑体" panose="02010609060101010101" pitchFamily="2" charset="-122"/>
                <a:ea typeface="黑体" panose="02010609060101010101" pitchFamily="2" charset="-122"/>
              </a:rPr>
              <a:t>）可以吸收紫外线并转放出一部分为光波较长的可见光，这种现象称为荧光。因此，在紫外线的照射下，发荧光的物体会在黑暗的背景下表现为光亮的有色物体，这就是荧光显微术。 </a:t>
            </a:r>
            <a:endParaRPr lang="zh-CN" altLang="en-US" sz="1600" b="1" dirty="0">
              <a:latin typeface="黑体" panose="02010609060101010101" pitchFamily="2" charset="-122"/>
              <a:ea typeface="黑体" panose="02010609060101010101" pitchFamily="2" charset="-122"/>
            </a:endParaRPr>
          </a:p>
          <a:p>
            <a:pPr marL="0" lvl="0" indent="0" algn="ctr">
              <a:lnSpc>
                <a:spcPct val="140000"/>
              </a:lnSpc>
              <a:spcBef>
                <a:spcPct val="0"/>
              </a:spcBef>
              <a:buNone/>
            </a:pPr>
            <a:r>
              <a:rPr lang="zh-CN" altLang="en-US" sz="2800" b="1" dirty="0">
                <a:solidFill>
                  <a:srgbClr val="66FF33"/>
                </a:solidFill>
                <a:latin typeface="黑体" panose="02010609060101010101" pitchFamily="2" charset="-122"/>
                <a:ea typeface="黑体" panose="02010609060101010101" pitchFamily="2" charset="-122"/>
              </a:rPr>
              <a:t>（</a:t>
            </a:r>
            <a:r>
              <a:rPr lang="en-US" altLang="zh-CN" sz="2800" b="1" dirty="0">
                <a:solidFill>
                  <a:srgbClr val="66FF33"/>
                </a:solidFill>
                <a:latin typeface="黑体" panose="02010609060101010101" pitchFamily="2" charset="-122"/>
                <a:ea typeface="黑体" panose="02010609060101010101" pitchFamily="2" charset="-122"/>
              </a:rPr>
              <a:t>P24</a:t>
            </a:r>
            <a:r>
              <a:rPr lang="zh-CN" altLang="en-US" sz="2800" b="1" dirty="0">
                <a:solidFill>
                  <a:srgbClr val="66FF33"/>
                </a:solidFill>
                <a:latin typeface="黑体" panose="02010609060101010101" pitchFamily="2" charset="-122"/>
                <a:ea typeface="黑体" panose="02010609060101010101" pitchFamily="2" charset="-122"/>
              </a:rPr>
              <a:t>）</a:t>
            </a:r>
            <a:endParaRPr lang="zh-CN" altLang="en-US" sz="2800" b="1" dirty="0">
              <a:solidFill>
                <a:srgbClr val="66FF33"/>
              </a:solidFill>
              <a:latin typeface="黑体" panose="02010609060101010101" pitchFamily="2" charset="-122"/>
              <a:ea typeface="黑体" panose="02010609060101010101" pitchFamily="2" charset="-122"/>
            </a:endParaRPr>
          </a:p>
        </p:txBody>
      </p:sp>
      <p:sp>
        <p:nvSpPr>
          <p:cNvPr id="420874" name="Picture 10"/>
          <p:cNvSpPr>
            <a:spLocks noChangeAspect="1"/>
          </p:cNvSpPr>
          <p:nvPr/>
        </p:nvSpPr>
        <p:spPr>
          <a:xfrm>
            <a:off x="4140200" y="1700213"/>
            <a:ext cx="5003800" cy="3589337"/>
          </a:xfrm>
          <a:prstGeom prst="rect">
            <a:avLst/>
          </a:prstGeom>
          <a:noFill/>
          <a:ln w="9525">
            <a:noFill/>
          </a:ln>
        </p:spPr>
        <p:txBody>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800" dirty="0"/>
          </a:p>
        </p:txBody>
      </p:sp>
      <p:sp>
        <p:nvSpPr>
          <p:cNvPr id="420875" name="Rectangle 11"/>
          <p:cNvSpPr/>
          <p:nvPr/>
        </p:nvSpPr>
        <p:spPr>
          <a:xfrm>
            <a:off x="4851400" y="5589588"/>
            <a:ext cx="3554413" cy="822325"/>
          </a:xfrm>
          <a:prstGeom prst="rect">
            <a:avLst/>
          </a:prstGeom>
          <a:noFill/>
          <a:ln w="952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gn="ctr">
              <a:spcBef>
                <a:spcPct val="0"/>
              </a:spcBef>
              <a:buNone/>
            </a:pPr>
            <a:r>
              <a:rPr lang="zh-CN" altLang="en-US" sz="2400" b="1" dirty="0">
                <a:solidFill>
                  <a:srgbClr val="00FFFF"/>
                </a:solidFill>
                <a:latin typeface="黑体" panose="02010609060101010101" pitchFamily="2" charset="-122"/>
                <a:ea typeface="黑体" panose="02010609060101010101" pitchFamily="2" charset="-122"/>
              </a:rPr>
              <a:t>普通正置落射荧光显微镜</a:t>
            </a:r>
            <a:endParaRPr lang="zh-CN" altLang="en-US" sz="2400" b="1" dirty="0">
              <a:solidFill>
                <a:srgbClr val="00FFFF"/>
              </a:solidFill>
              <a:latin typeface="黑体" panose="02010609060101010101" pitchFamily="2" charset="-122"/>
              <a:ea typeface="黑体" panose="02010609060101010101" pitchFamily="2" charset="-122"/>
            </a:endParaRPr>
          </a:p>
          <a:p>
            <a:pPr marL="0" lvl="0" indent="0" algn="ctr">
              <a:spcBef>
                <a:spcPct val="0"/>
              </a:spcBef>
              <a:buNone/>
            </a:pPr>
            <a:r>
              <a:rPr lang="zh-CN" altLang="en-US" sz="2400" b="1" dirty="0">
                <a:solidFill>
                  <a:srgbClr val="00FFFF"/>
                </a:solidFill>
                <a:latin typeface="黑体" panose="02010609060101010101" pitchFamily="2" charset="-122"/>
                <a:ea typeface="黑体" panose="02010609060101010101" pitchFamily="2" charset="-122"/>
              </a:rPr>
              <a:t>的基本光路图 </a:t>
            </a:r>
            <a:endParaRPr lang="zh-CN" altLang="en-US" sz="2400" b="1" dirty="0">
              <a:solidFill>
                <a:srgbClr val="00FFFF"/>
              </a:solidFill>
              <a:latin typeface="黑体" panose="02010609060101010101" pitchFamily="2" charset="-122"/>
              <a:ea typeface="黑体" panose="02010609060101010101" pitchFamily="2" charset="-122"/>
            </a:endParaRPr>
          </a:p>
        </p:txBody>
      </p:sp>
      <p:pic>
        <p:nvPicPr>
          <p:cNvPr id="12" name="Picture 10"/>
          <p:cNvPicPr>
            <a:picLocks noChangeAspect="1"/>
          </p:cNvPicPr>
          <p:nvPr/>
        </p:nvPicPr>
        <p:blipFill>
          <a:blip r:embed="rId1"/>
          <a:stretch>
            <a:fillRect/>
          </a:stretch>
        </p:blipFill>
        <p:spPr>
          <a:xfrm>
            <a:off x="4292600" y="1852613"/>
            <a:ext cx="5003800" cy="3589337"/>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20871"/>
                                        </p:tgtEl>
                                        <p:attrNameLst>
                                          <p:attrName>style.visibility</p:attrName>
                                        </p:attrNameLst>
                                      </p:cBhvr>
                                      <p:to>
                                        <p:strVal val="visible"/>
                                      </p:to>
                                    </p:set>
                                    <p:anim calcmode="lin" valueType="num">
                                      <p:cBhvr additive="base">
                                        <p:cTn id="7" dur="500" fill="hold"/>
                                        <p:tgtEl>
                                          <p:spTgt spid="420871"/>
                                        </p:tgtEl>
                                        <p:attrNameLst>
                                          <p:attrName>ppt_x</p:attrName>
                                        </p:attrNameLst>
                                      </p:cBhvr>
                                      <p:tavLst>
                                        <p:tav tm="0">
                                          <p:val>
                                            <p:strVal val="#ppt_x"/>
                                          </p:val>
                                        </p:tav>
                                        <p:tav tm="100000">
                                          <p:val>
                                            <p:strVal val="#ppt_x"/>
                                          </p:val>
                                        </p:tav>
                                      </p:tavLst>
                                    </p:anim>
                                    <p:anim calcmode="lin" valueType="num">
                                      <p:cBhvr additive="base">
                                        <p:cTn id="8" dur="500" fill="hold"/>
                                        <p:tgtEl>
                                          <p:spTgt spid="42087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 presetClass="entr" presetSubtype="16" fill="hold" grpId="0" nodeType="clickEffect">
                                  <p:stCondLst>
                                    <p:cond delay="0"/>
                                  </p:stCondLst>
                                  <p:childTnLst>
                                    <p:set>
                                      <p:cBhvr>
                                        <p:cTn id="12" dur="1" fill="hold">
                                          <p:stCondLst>
                                            <p:cond delay="0"/>
                                          </p:stCondLst>
                                        </p:cTn>
                                        <p:tgtEl>
                                          <p:spTgt spid="420868"/>
                                        </p:tgtEl>
                                        <p:attrNameLst>
                                          <p:attrName>style.visibility</p:attrName>
                                        </p:attrNameLst>
                                      </p:cBhvr>
                                      <p:to>
                                        <p:strVal val="visible"/>
                                      </p:to>
                                    </p:set>
                                    <p:animEffect transition="in" filter="box(in)">
                                      <p:cBhvr>
                                        <p:cTn id="13" dur="500"/>
                                        <p:tgtEl>
                                          <p:spTgt spid="420868"/>
                                        </p:tgtEl>
                                      </p:cBhvr>
                                    </p:animEffect>
                                  </p:childTnLst>
                                </p:cTn>
                              </p:par>
                            </p:childTnLst>
                          </p:cTn>
                        </p:par>
                        <p:par>
                          <p:cTn id="14" fill="hold">
                            <p:stCondLst>
                              <p:cond delay="500"/>
                            </p:stCondLst>
                            <p:childTnLst>
                              <p:par>
                                <p:cTn id="15" presetID="2" presetClass="entr" presetSubtype="4" fill="hold" grpId="0" nodeType="afterEffect">
                                  <p:stCondLst>
                                    <p:cond delay="0"/>
                                  </p:stCondLst>
                                  <p:childTnLst>
                                    <p:set>
                                      <p:cBhvr>
                                        <p:cTn id="16" dur="1" fill="hold">
                                          <p:stCondLst>
                                            <p:cond delay="0"/>
                                          </p:stCondLst>
                                        </p:cTn>
                                        <p:tgtEl>
                                          <p:spTgt spid="420872"/>
                                        </p:tgtEl>
                                        <p:attrNameLst>
                                          <p:attrName>style.visibility</p:attrName>
                                        </p:attrNameLst>
                                      </p:cBhvr>
                                      <p:to>
                                        <p:strVal val="visible"/>
                                      </p:to>
                                    </p:set>
                                    <p:anim calcmode="lin" valueType="num">
                                      <p:cBhvr additive="base">
                                        <p:cTn id="17" dur="500" fill="hold"/>
                                        <p:tgtEl>
                                          <p:spTgt spid="420872"/>
                                        </p:tgtEl>
                                        <p:attrNameLst>
                                          <p:attrName>ppt_x</p:attrName>
                                        </p:attrNameLst>
                                      </p:cBhvr>
                                      <p:tavLst>
                                        <p:tav tm="0">
                                          <p:val>
                                            <p:strVal val="#ppt_x"/>
                                          </p:val>
                                        </p:tav>
                                        <p:tav tm="100000">
                                          <p:val>
                                            <p:strVal val="#ppt_x"/>
                                          </p:val>
                                        </p:tav>
                                      </p:tavLst>
                                    </p:anim>
                                    <p:anim calcmode="lin" valueType="num">
                                      <p:cBhvr additive="base">
                                        <p:cTn id="18" dur="500" fill="hold"/>
                                        <p:tgtEl>
                                          <p:spTgt spid="420872"/>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8" presetClass="entr" presetSubtype="16" fill="hold" grpId="0" nodeType="clickEffect">
                                  <p:stCondLst>
                                    <p:cond delay="0"/>
                                  </p:stCondLst>
                                  <p:childTnLst>
                                    <p:set>
                                      <p:cBhvr>
                                        <p:cTn id="22" dur="1" fill="hold">
                                          <p:stCondLst>
                                            <p:cond delay="0"/>
                                          </p:stCondLst>
                                        </p:cTn>
                                        <p:tgtEl>
                                          <p:spTgt spid="420869"/>
                                        </p:tgtEl>
                                        <p:attrNameLst>
                                          <p:attrName>style.visibility</p:attrName>
                                        </p:attrNameLst>
                                      </p:cBhvr>
                                      <p:to>
                                        <p:strVal val="visible"/>
                                      </p:to>
                                    </p:set>
                                    <p:animEffect transition="in" filter="diamond(in)">
                                      <p:cBhvr>
                                        <p:cTn id="23" dur="500"/>
                                        <p:tgtEl>
                                          <p:spTgt spid="420869"/>
                                        </p:tgtEl>
                                      </p:cBhvr>
                                    </p:animEffect>
                                  </p:childTnLst>
                                </p:cTn>
                              </p:par>
                            </p:childTnLst>
                          </p:cTn>
                        </p:par>
                        <p:par>
                          <p:cTn id="24" fill="hold">
                            <p:stCondLst>
                              <p:cond delay="500"/>
                            </p:stCondLst>
                            <p:childTnLst>
                              <p:par>
                                <p:cTn id="25" presetID="5" presetClass="entr" presetSubtype="10" fill="hold" grpId="0" nodeType="afterEffect">
                                  <p:stCondLst>
                                    <p:cond delay="0"/>
                                  </p:stCondLst>
                                  <p:childTnLst>
                                    <p:set>
                                      <p:cBhvr>
                                        <p:cTn id="26" dur="1" fill="hold">
                                          <p:stCondLst>
                                            <p:cond delay="0"/>
                                          </p:stCondLst>
                                        </p:cTn>
                                        <p:tgtEl>
                                          <p:spTgt spid="420870"/>
                                        </p:tgtEl>
                                        <p:attrNameLst>
                                          <p:attrName>style.visibility</p:attrName>
                                        </p:attrNameLst>
                                      </p:cBhvr>
                                      <p:to>
                                        <p:strVal val="visible"/>
                                      </p:to>
                                    </p:set>
                                    <p:animEffect transition="in" filter="checkerboard(across)">
                                      <p:cBhvr>
                                        <p:cTn id="27" dur="500"/>
                                        <p:tgtEl>
                                          <p:spTgt spid="420870"/>
                                        </p:tgtEl>
                                      </p:cBhvr>
                                    </p:animEffect>
                                  </p:childTnLst>
                                </p:cTn>
                              </p:par>
                            </p:childTnLst>
                          </p:cTn>
                        </p:par>
                        <p:par>
                          <p:cTn id="28" fill="hold">
                            <p:stCondLst>
                              <p:cond delay="1000"/>
                            </p:stCondLst>
                            <p:childTnLst>
                              <p:par>
                                <p:cTn id="29" presetID="4" presetClass="entr" presetSubtype="16" fill="hold" grpId="0" nodeType="afterEffect">
                                  <p:stCondLst>
                                    <p:cond delay="0"/>
                                  </p:stCondLst>
                                  <p:childTnLst>
                                    <p:set>
                                      <p:cBhvr>
                                        <p:cTn id="30" dur="1" fill="hold">
                                          <p:stCondLst>
                                            <p:cond delay="0"/>
                                          </p:stCondLst>
                                        </p:cTn>
                                        <p:tgtEl>
                                          <p:spTgt spid="420873"/>
                                        </p:tgtEl>
                                        <p:attrNameLst>
                                          <p:attrName>style.visibility</p:attrName>
                                        </p:attrNameLst>
                                      </p:cBhvr>
                                      <p:to>
                                        <p:strVal val="visible"/>
                                      </p:to>
                                    </p:set>
                                    <p:animEffect transition="in" filter="box(in)">
                                      <p:cBhvr>
                                        <p:cTn id="31" dur="500"/>
                                        <p:tgtEl>
                                          <p:spTgt spid="420873"/>
                                        </p:tgtEl>
                                      </p:cBhvr>
                                    </p:animEffect>
                                  </p:childTnLst>
                                </p:cTn>
                              </p:par>
                            </p:childTnLst>
                          </p:cTn>
                        </p:par>
                      </p:childTnLst>
                    </p:cTn>
                  </p:par>
                  <p:par>
                    <p:cTn id="32" fill="hold">
                      <p:stCondLst>
                        <p:cond delay="indefinite"/>
                      </p:stCondLst>
                      <p:childTnLst>
                        <p:par>
                          <p:cTn id="33" fill="hold">
                            <p:stCondLst>
                              <p:cond delay="0"/>
                            </p:stCondLst>
                            <p:childTnLst>
                              <p:par>
                                <p:cTn id="34" presetID="3" presetClass="entr" presetSubtype="10" fill="hold" grpId="0" nodeType="clickEffect" nodePh="1">
                                  <p:stCondLst>
                                    <p:cond delay="0"/>
                                  </p:stCondLst>
                                  <p:endCondLst>
                                    <p:cond evt="begin" delay="0">
                                      <p:tn val="34"/>
                                    </p:cond>
                                  </p:endCondLst>
                                  <p:childTnLst>
                                    <p:set>
                                      <p:cBhvr>
                                        <p:cTn id="35" dur="1" fill="hold">
                                          <p:stCondLst>
                                            <p:cond delay="0"/>
                                          </p:stCondLst>
                                        </p:cTn>
                                        <p:tgtEl>
                                          <p:spTgt spid="420874"/>
                                        </p:tgtEl>
                                        <p:attrNameLst>
                                          <p:attrName>style.visibility</p:attrName>
                                        </p:attrNameLst>
                                      </p:cBhvr>
                                      <p:to>
                                        <p:strVal val="visible"/>
                                      </p:to>
                                    </p:set>
                                    <p:animEffect transition="in" filter="blinds(horizontal)">
                                      <p:cBhvr>
                                        <p:cTn id="36" dur="500"/>
                                        <p:tgtEl>
                                          <p:spTgt spid="420874"/>
                                        </p:tgtEl>
                                      </p:cBhvr>
                                    </p:animEffect>
                                  </p:childTnLst>
                                </p:cTn>
                              </p:par>
                            </p:childTnLst>
                          </p:cTn>
                        </p:par>
                        <p:par>
                          <p:cTn id="37" fill="hold">
                            <p:stCondLst>
                              <p:cond delay="500"/>
                            </p:stCondLst>
                            <p:childTnLst>
                              <p:par>
                                <p:cTn id="38" presetID="4" presetClass="entr" presetSubtype="16" fill="hold" grpId="0" nodeType="afterEffect">
                                  <p:stCondLst>
                                    <p:cond delay="0"/>
                                  </p:stCondLst>
                                  <p:childTnLst>
                                    <p:set>
                                      <p:cBhvr>
                                        <p:cTn id="39" dur="1" fill="hold">
                                          <p:stCondLst>
                                            <p:cond delay="0"/>
                                          </p:stCondLst>
                                        </p:cTn>
                                        <p:tgtEl>
                                          <p:spTgt spid="420875"/>
                                        </p:tgtEl>
                                        <p:attrNameLst>
                                          <p:attrName>style.visibility</p:attrName>
                                        </p:attrNameLst>
                                      </p:cBhvr>
                                      <p:to>
                                        <p:strVal val="visible"/>
                                      </p:to>
                                    </p:set>
                                    <p:animEffect transition="in" filter="box(in)">
                                      <p:cBhvr>
                                        <p:cTn id="40" dur="500"/>
                                        <p:tgtEl>
                                          <p:spTgt spid="420875"/>
                                        </p:tgtEl>
                                      </p:cBhvr>
                                    </p:animEffect>
                                  </p:childTnLst>
                                </p:cTn>
                              </p:par>
                              <p:par>
                                <p:cTn id="41" presetID="3" presetClass="entr" presetSubtype="10" fill="hold" nodeType="withEffect">
                                  <p:stCondLst>
                                    <p:cond delay="0"/>
                                  </p:stCondLst>
                                  <p:childTnLst>
                                    <p:set>
                                      <p:cBhvr>
                                        <p:cTn id="42" dur="1" fill="hold">
                                          <p:stCondLst>
                                            <p:cond delay="0"/>
                                          </p:stCondLst>
                                        </p:cTn>
                                        <p:tgtEl>
                                          <p:spTgt spid="12"/>
                                        </p:tgtEl>
                                        <p:attrNameLst>
                                          <p:attrName>style.visibility</p:attrName>
                                        </p:attrNameLst>
                                      </p:cBhvr>
                                      <p:to>
                                        <p:strVal val="visible"/>
                                      </p:to>
                                    </p:set>
                                    <p:animEffect transition="in" filter="blinds(horizontal)">
                                      <p:cBhvr>
                                        <p:cTn id="43"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0868" grpId="0" animBg="1"/>
      <p:bldP spid="420869" grpId="0" animBg="1"/>
      <p:bldP spid="420870" grpId="0" animBg="1"/>
      <p:bldP spid="420871" grpId="0" animBg="1"/>
      <p:bldP spid="420872" grpId="0"/>
      <p:bldP spid="420873" grpId="0" animBg="1"/>
      <p:bldP spid="420874" grpId="0" animBg="1"/>
      <p:bldP spid="420875"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03426" name="Picture 2" descr="螺旋体荧光染色"/>
          <p:cNvPicPr>
            <a:picLocks noChangeAspect="1"/>
          </p:cNvPicPr>
          <p:nvPr/>
        </p:nvPicPr>
        <p:blipFill>
          <a:blip r:embed="rId1"/>
          <a:stretch>
            <a:fillRect/>
          </a:stretch>
        </p:blipFill>
        <p:spPr>
          <a:xfrm>
            <a:off x="3059113" y="1196975"/>
            <a:ext cx="6084887" cy="3163888"/>
          </a:xfrm>
          <a:prstGeom prst="rect">
            <a:avLst/>
          </a:prstGeom>
          <a:noFill/>
          <a:ln w="9525">
            <a:noFill/>
          </a:ln>
        </p:spPr>
      </p:pic>
      <p:sp>
        <p:nvSpPr>
          <p:cNvPr id="103427" name="Text Box 3"/>
          <p:cNvSpPr txBox="1"/>
          <p:nvPr/>
        </p:nvSpPr>
        <p:spPr>
          <a:xfrm>
            <a:off x="0" y="-20637"/>
            <a:ext cx="2687638" cy="5191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latin typeface="黑体" panose="02010609060101010101" pitchFamily="2" charset="-122"/>
                <a:ea typeface="黑体" panose="02010609060101010101" pitchFamily="2" charset="-122"/>
              </a:rPr>
              <a:t>4.  荧光显微镜</a:t>
            </a:r>
            <a:endParaRPr lang="zh-CN" altLang="en-US" sz="2400" b="1" dirty="0">
              <a:latin typeface="黑体" panose="02010609060101010101" pitchFamily="2" charset="-122"/>
              <a:ea typeface="黑体" panose="02010609060101010101" pitchFamily="2" charset="-122"/>
            </a:endParaRPr>
          </a:p>
        </p:txBody>
      </p:sp>
      <p:sp>
        <p:nvSpPr>
          <p:cNvPr id="103428" name="Text Box 4"/>
          <p:cNvSpPr txBox="1"/>
          <p:nvPr/>
        </p:nvSpPr>
        <p:spPr>
          <a:xfrm>
            <a:off x="5580063" y="-22225"/>
            <a:ext cx="1449387" cy="523875"/>
          </a:xfrm>
          <a:prstGeom prst="rect">
            <a:avLst/>
          </a:prstGeom>
          <a:solidFill>
            <a:schemeClr val="bg2"/>
          </a:solidFill>
          <a:ln w="9525" cap="flat" cmpd="sng">
            <a:solidFill>
              <a:schemeClr val="accent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latin typeface="黑体" panose="02010609060101010101" pitchFamily="2" charset="-122"/>
                <a:ea typeface="黑体" panose="02010609060101010101" pitchFamily="2" charset="-122"/>
              </a:rPr>
              <a:t>参见</a:t>
            </a:r>
            <a:r>
              <a:rPr lang="en-US" altLang="zh-CN" sz="2800" b="1" dirty="0">
                <a:latin typeface="黑体" panose="02010609060101010101" pitchFamily="2" charset="-122"/>
                <a:ea typeface="黑体" panose="02010609060101010101" pitchFamily="2" charset="-122"/>
              </a:rPr>
              <a:t>P24</a:t>
            </a:r>
            <a:endParaRPr lang="zh-CN" altLang="en-US" sz="2800" b="1" dirty="0">
              <a:latin typeface="黑体" panose="02010609060101010101" pitchFamily="2" charset="-122"/>
              <a:ea typeface="黑体" panose="02010609060101010101" pitchFamily="2" charset="-122"/>
            </a:endParaRPr>
          </a:p>
        </p:txBody>
      </p:sp>
      <p:pic>
        <p:nvPicPr>
          <p:cNvPr id="103429" name="Picture 5" descr="2-5"/>
          <p:cNvPicPr>
            <a:picLocks noChangeAspect="1"/>
          </p:cNvPicPr>
          <p:nvPr/>
        </p:nvPicPr>
        <p:blipFill>
          <a:blip r:embed="rId2"/>
          <a:stretch>
            <a:fillRect/>
          </a:stretch>
        </p:blipFill>
        <p:spPr>
          <a:xfrm>
            <a:off x="0" y="0"/>
            <a:ext cx="3036888" cy="6858000"/>
          </a:xfrm>
          <a:prstGeom prst="rect">
            <a:avLst/>
          </a:prstGeom>
          <a:noFill/>
          <a:ln w="9525">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5474" name="Text Box 2"/>
          <p:cNvSpPr txBox="1"/>
          <p:nvPr/>
        </p:nvSpPr>
        <p:spPr>
          <a:xfrm>
            <a:off x="228600" y="690563"/>
            <a:ext cx="2687638" cy="519112"/>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latin typeface="黑体" panose="02010609060101010101" pitchFamily="2" charset="-122"/>
                <a:ea typeface="黑体" panose="02010609060101010101" pitchFamily="2" charset="-122"/>
              </a:rPr>
              <a:t>4.  荧光显微镜</a:t>
            </a:r>
            <a:endParaRPr lang="zh-CN" altLang="en-US" sz="2400" b="1" dirty="0">
              <a:latin typeface="黑体" panose="02010609060101010101" pitchFamily="2" charset="-122"/>
              <a:ea typeface="黑体" panose="02010609060101010101" pitchFamily="2" charset="-122"/>
            </a:endParaRPr>
          </a:p>
        </p:txBody>
      </p:sp>
      <p:sp>
        <p:nvSpPr>
          <p:cNvPr id="105475" name="Text Box 3"/>
          <p:cNvSpPr txBox="1"/>
          <p:nvPr/>
        </p:nvSpPr>
        <p:spPr>
          <a:xfrm>
            <a:off x="0" y="0"/>
            <a:ext cx="4672013" cy="5794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solidFill>
                  <a:schemeClr val="accent1"/>
                </a:solidFill>
                <a:latin typeface="黑体" panose="02010609060101010101" pitchFamily="2" charset="-122"/>
                <a:ea typeface="黑体" panose="02010609060101010101" pitchFamily="2" charset="-122"/>
              </a:rPr>
              <a:t>一、显微镜的种类及原理</a:t>
            </a:r>
            <a:endParaRPr lang="zh-CN" altLang="en-US" sz="2400" b="1" dirty="0">
              <a:latin typeface="黑体" panose="02010609060101010101" pitchFamily="2" charset="-122"/>
              <a:ea typeface="黑体" panose="02010609060101010101" pitchFamily="2" charset="-122"/>
            </a:endParaRPr>
          </a:p>
        </p:txBody>
      </p:sp>
      <p:sp>
        <p:nvSpPr>
          <p:cNvPr id="105476" name="TextBox 4"/>
          <p:cNvSpPr txBox="1"/>
          <p:nvPr/>
        </p:nvSpPr>
        <p:spPr>
          <a:xfrm>
            <a:off x="785813" y="1571625"/>
            <a:ext cx="7643812" cy="440055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800" dirty="0">
                <a:latin typeface="黑体" panose="02010609060101010101" pitchFamily="2" charset="-122"/>
                <a:ea typeface="黑体" panose="02010609060101010101" pitchFamily="2" charset="-122"/>
              </a:rPr>
              <a:t>荧光显微镜和普通光镜的</a:t>
            </a:r>
            <a:r>
              <a:rPr lang="zh-CN" altLang="en-US" sz="2800" dirty="0">
                <a:solidFill>
                  <a:srgbClr val="FFFF00"/>
                </a:solidFill>
                <a:latin typeface="黑体" panose="02010609060101010101" pitchFamily="2" charset="-122"/>
                <a:ea typeface="黑体" panose="02010609060101010101" pitchFamily="2" charset="-122"/>
              </a:rPr>
              <a:t>区别</a:t>
            </a:r>
            <a:r>
              <a:rPr lang="zh-CN" altLang="en-US" sz="2800" dirty="0">
                <a:latin typeface="黑体" panose="02010609060101010101" pitchFamily="2" charset="-122"/>
                <a:ea typeface="黑体" panose="02010609060101010101" pitchFamily="2" charset="-122"/>
              </a:rPr>
              <a:t>：</a:t>
            </a:r>
            <a:endParaRPr lang="en-US" altLang="zh-CN" sz="2800" dirty="0">
              <a:latin typeface="黑体" panose="02010609060101010101" pitchFamily="2" charset="-122"/>
              <a:ea typeface="黑体" panose="02010609060101010101" pitchFamily="2" charset="-122"/>
            </a:endParaRPr>
          </a:p>
          <a:p>
            <a:pPr marL="0" lvl="0" indent="0">
              <a:spcBef>
                <a:spcPct val="0"/>
              </a:spcBef>
              <a:buNone/>
            </a:pPr>
            <a:r>
              <a:rPr lang="en-US" altLang="zh-CN" sz="2800" dirty="0">
                <a:latin typeface="黑体" panose="02010609060101010101" pitchFamily="2" charset="-122"/>
                <a:ea typeface="黑体" panose="02010609060101010101" pitchFamily="2" charset="-122"/>
              </a:rPr>
              <a:t>     1.</a:t>
            </a:r>
            <a:r>
              <a:rPr lang="zh-CN" altLang="en-US" sz="2800" dirty="0">
                <a:latin typeface="黑体" panose="02010609060101010101" pitchFamily="2" charset="-122"/>
                <a:ea typeface="黑体" panose="02010609060101010101" pitchFamily="2" charset="-122"/>
              </a:rPr>
              <a:t>光源为紫外光，波长较短，分辨力高于普通显微镜；</a:t>
            </a:r>
            <a:endParaRPr lang="en-US" altLang="zh-CN" sz="2800" dirty="0">
              <a:latin typeface="黑体" panose="02010609060101010101" pitchFamily="2" charset="-122"/>
              <a:ea typeface="黑体" panose="02010609060101010101" pitchFamily="2" charset="-122"/>
            </a:endParaRPr>
          </a:p>
          <a:p>
            <a:pPr marL="0" lvl="0" indent="0">
              <a:spcBef>
                <a:spcPct val="0"/>
              </a:spcBef>
              <a:buNone/>
            </a:pPr>
            <a:r>
              <a:rPr lang="en-US" altLang="zh-CN" sz="2800" dirty="0">
                <a:latin typeface="黑体" panose="02010609060101010101" pitchFamily="2" charset="-122"/>
                <a:ea typeface="黑体" panose="02010609060101010101" pitchFamily="2" charset="-122"/>
              </a:rPr>
              <a:t>     2.</a:t>
            </a:r>
            <a:r>
              <a:rPr lang="zh-CN" altLang="en-US" sz="2800" dirty="0">
                <a:latin typeface="黑体" panose="02010609060101010101" pitchFamily="2" charset="-122"/>
                <a:ea typeface="黑体" panose="02010609060101010101" pitchFamily="2" charset="-122"/>
              </a:rPr>
              <a:t>有两个特殊的滤光片，光源前的用以滤除可见光，目镜和物镜之间的用于滤除紫外线，用以保护眼睛。</a:t>
            </a:r>
            <a:endParaRPr lang="en-US" altLang="zh-CN" sz="2800" dirty="0">
              <a:latin typeface="黑体" panose="02010609060101010101" pitchFamily="2" charset="-122"/>
              <a:ea typeface="黑体" panose="02010609060101010101" pitchFamily="2" charset="-122"/>
            </a:endParaRPr>
          </a:p>
          <a:p>
            <a:pPr marL="0" lvl="0" indent="0">
              <a:spcBef>
                <a:spcPct val="0"/>
              </a:spcBef>
              <a:buNone/>
            </a:pPr>
            <a:endParaRPr lang="en-US" altLang="zh-CN" sz="2800" dirty="0">
              <a:latin typeface="黑体" panose="02010609060101010101" pitchFamily="2" charset="-122"/>
              <a:ea typeface="黑体" panose="02010609060101010101" pitchFamily="2" charset="-122"/>
            </a:endParaRPr>
          </a:p>
          <a:p>
            <a:pPr marL="0" lvl="0" indent="0">
              <a:spcBef>
                <a:spcPct val="0"/>
              </a:spcBef>
              <a:buNone/>
            </a:pPr>
            <a:r>
              <a:rPr lang="zh-CN" altLang="en-US" sz="2800" dirty="0">
                <a:latin typeface="黑体" panose="02010609060101010101" pitchFamily="2" charset="-122"/>
                <a:ea typeface="黑体" panose="02010609060101010101" pitchFamily="2" charset="-122"/>
              </a:rPr>
              <a:t>应用领域：免疫学，环境微生物学，分子生物学等。</a:t>
            </a:r>
            <a:endParaRPr lang="zh-CN" altLang="en-US" sz="2800" dirty="0">
              <a:latin typeface="黑体" panose="02010609060101010101" pitchFamily="2" charset="-122"/>
              <a:ea typeface="黑体" panose="02010609060101010101" pitchFamily="2" charset="-122"/>
            </a:endParaRPr>
          </a:p>
          <a:p>
            <a:pPr marL="0" lvl="0" indent="0">
              <a:spcBef>
                <a:spcPct val="0"/>
              </a:spcBef>
              <a:buNone/>
            </a:pPr>
            <a:endParaRPr lang="zh-CN" altLang="en-US" sz="2800" dirty="0">
              <a:latin typeface="楷体_GB2312" pitchFamily="49" charset="-122"/>
              <a:ea typeface="楷体_GB2312" pitchFamily="49" charset="-122"/>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7522" name="Text Box 2"/>
          <p:cNvSpPr txBox="1"/>
          <p:nvPr/>
        </p:nvSpPr>
        <p:spPr>
          <a:xfrm>
            <a:off x="0" y="0"/>
            <a:ext cx="4672013" cy="5794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solidFill>
                  <a:schemeClr val="accent1"/>
                </a:solidFill>
                <a:latin typeface="黑体" panose="02010609060101010101" pitchFamily="2" charset="-122"/>
                <a:ea typeface="黑体" panose="02010609060101010101" pitchFamily="2" charset="-122"/>
              </a:rPr>
              <a:t>一、显微镜的种类及原理</a:t>
            </a:r>
            <a:endParaRPr lang="zh-CN" altLang="en-US" sz="2400" b="1" dirty="0">
              <a:latin typeface="黑体" panose="02010609060101010101" pitchFamily="2" charset="-122"/>
              <a:ea typeface="黑体" panose="02010609060101010101" pitchFamily="2" charset="-122"/>
            </a:endParaRPr>
          </a:p>
        </p:txBody>
      </p:sp>
      <p:sp>
        <p:nvSpPr>
          <p:cNvPr id="107523" name="Text Box 3"/>
          <p:cNvSpPr txBox="1"/>
          <p:nvPr/>
        </p:nvSpPr>
        <p:spPr>
          <a:xfrm>
            <a:off x="212725" y="730250"/>
            <a:ext cx="6977063"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latin typeface="黑体" panose="02010609060101010101" pitchFamily="2" charset="-122"/>
                <a:ea typeface="黑体" panose="02010609060101010101" pitchFamily="2" charset="-122"/>
              </a:rPr>
              <a:t>5.  透射电子显微镜；6.  扫描电子显微镜</a:t>
            </a:r>
            <a:endParaRPr lang="zh-CN" altLang="en-US" sz="2400" b="1" dirty="0">
              <a:latin typeface="黑体" panose="02010609060101010101" pitchFamily="2" charset="-122"/>
              <a:ea typeface="黑体" panose="02010609060101010101" pitchFamily="2" charset="-122"/>
            </a:endParaRPr>
          </a:p>
        </p:txBody>
      </p:sp>
      <p:sp>
        <p:nvSpPr>
          <p:cNvPr id="7" name="TextBox 6"/>
          <p:cNvSpPr txBox="1"/>
          <p:nvPr/>
        </p:nvSpPr>
        <p:spPr>
          <a:xfrm>
            <a:off x="468313" y="1484313"/>
            <a:ext cx="8104187" cy="440213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800" dirty="0">
                <a:latin typeface="黑体" panose="02010609060101010101" pitchFamily="2" charset="-122"/>
                <a:ea typeface="黑体" panose="02010609060101010101" pitchFamily="2" charset="-122"/>
              </a:rPr>
              <a:t>光镜的最高分辨率可达到</a:t>
            </a:r>
            <a:r>
              <a:rPr lang="en-US" altLang="zh-CN" sz="2800" dirty="0">
                <a:latin typeface="黑体" panose="02010609060101010101" pitchFamily="2" charset="-122"/>
                <a:ea typeface="黑体" panose="02010609060101010101" pitchFamily="2" charset="-122"/>
              </a:rPr>
              <a:t>0.2</a:t>
            </a:r>
            <a:r>
              <a:rPr lang="el-GR" altLang="zh-CN" sz="2800" dirty="0">
                <a:latin typeface="黑体" panose="02010609060101010101" pitchFamily="2" charset="-122"/>
                <a:ea typeface="黑体" panose="02010609060101010101" pitchFamily="2" charset="-122"/>
              </a:rPr>
              <a:t>μ</a:t>
            </a:r>
            <a:r>
              <a:rPr lang="en-US" altLang="zh-CN" sz="2800" dirty="0">
                <a:latin typeface="黑体" panose="02010609060101010101" pitchFamily="2" charset="-122"/>
                <a:ea typeface="黑体" panose="02010609060101010101" pitchFamily="2" charset="-122"/>
              </a:rPr>
              <a:t>m</a:t>
            </a:r>
            <a:r>
              <a:rPr lang="zh-CN" altLang="en-US" sz="2800" dirty="0">
                <a:latin typeface="黑体" panose="02010609060101010101" pitchFamily="2" charset="-122"/>
                <a:ea typeface="黑体" panose="02010609060101010101" pitchFamily="2" charset="-122"/>
              </a:rPr>
              <a:t>，这种局限是由可见光的性质决定的，与显微镜自身的性能无关。</a:t>
            </a:r>
            <a:endParaRPr lang="en-US" altLang="zh-CN" sz="2800" dirty="0">
              <a:latin typeface="黑体" panose="02010609060101010101" pitchFamily="2" charset="-122"/>
              <a:ea typeface="黑体" panose="02010609060101010101" pitchFamily="2" charset="-122"/>
            </a:endParaRPr>
          </a:p>
          <a:p>
            <a:pPr marL="0" lvl="0" indent="0">
              <a:spcBef>
                <a:spcPct val="0"/>
              </a:spcBef>
              <a:buNone/>
            </a:pPr>
            <a:r>
              <a:rPr lang="zh-CN" altLang="en-US" sz="2800" dirty="0">
                <a:solidFill>
                  <a:srgbClr val="FFFF00"/>
                </a:solidFill>
                <a:latin typeface="黑体" panose="02010609060101010101" pitchFamily="2" charset="-122"/>
                <a:ea typeface="黑体" panose="02010609060101010101" pitchFamily="2" charset="-122"/>
              </a:rPr>
              <a:t>电子显微镜</a:t>
            </a:r>
            <a:r>
              <a:rPr lang="zh-CN" altLang="en-US" sz="2800" dirty="0">
                <a:latin typeface="黑体" panose="02010609060101010101" pitchFamily="2" charset="-122"/>
                <a:ea typeface="黑体" panose="02010609060101010101" pitchFamily="2" charset="-122"/>
              </a:rPr>
              <a:t>是根据电子光学原理，用</a:t>
            </a:r>
            <a:endParaRPr lang="en-US" altLang="zh-CN" sz="2800" dirty="0">
              <a:latin typeface="黑体" panose="02010609060101010101" pitchFamily="2" charset="-122"/>
              <a:ea typeface="黑体" panose="02010609060101010101" pitchFamily="2" charset="-122"/>
            </a:endParaRPr>
          </a:p>
          <a:p>
            <a:pPr marL="0" lvl="0" indent="0">
              <a:spcBef>
                <a:spcPct val="0"/>
              </a:spcBef>
              <a:buNone/>
            </a:pPr>
            <a:r>
              <a:rPr lang="zh-CN" altLang="en-US" sz="2800" dirty="0">
                <a:latin typeface="黑体" panose="02010609060101010101" pitchFamily="2" charset="-122"/>
                <a:ea typeface="黑体" panose="02010609060101010101" pitchFamily="2" charset="-122"/>
              </a:rPr>
              <a:t>（</a:t>
            </a:r>
            <a:r>
              <a:rPr lang="en-US" altLang="zh-CN" sz="2800" dirty="0">
                <a:latin typeface="黑体" panose="02010609060101010101" pitchFamily="2" charset="-122"/>
                <a:ea typeface="黑体" panose="02010609060101010101" pitchFamily="2" charset="-122"/>
              </a:rPr>
              <a:t>1</a:t>
            </a:r>
            <a:r>
              <a:rPr lang="zh-CN" altLang="en-US" sz="2800" dirty="0">
                <a:latin typeface="黑体" panose="02010609060101010101" pitchFamily="2" charset="-122"/>
                <a:ea typeface="黑体" panose="02010609060101010101" pitchFamily="2" charset="-122"/>
              </a:rPr>
              <a:t>）电子束代替光束</a:t>
            </a:r>
            <a:endParaRPr lang="en-US" altLang="zh-CN" sz="2800" dirty="0">
              <a:latin typeface="黑体" panose="02010609060101010101" pitchFamily="2" charset="-122"/>
              <a:ea typeface="黑体" panose="02010609060101010101" pitchFamily="2" charset="-122"/>
            </a:endParaRPr>
          </a:p>
          <a:p>
            <a:pPr marL="0" lvl="0" indent="0">
              <a:spcBef>
                <a:spcPct val="0"/>
              </a:spcBef>
              <a:buNone/>
            </a:pPr>
            <a:r>
              <a:rPr lang="zh-CN" altLang="en-US" sz="2800" dirty="0">
                <a:latin typeface="黑体" panose="02010609060101010101" pitchFamily="2" charset="-122"/>
                <a:ea typeface="黑体" panose="02010609060101010101" pitchFamily="2" charset="-122"/>
              </a:rPr>
              <a:t>（</a:t>
            </a:r>
            <a:r>
              <a:rPr lang="en-US" altLang="zh-CN" sz="2800" dirty="0">
                <a:latin typeface="黑体" panose="02010609060101010101" pitchFamily="2" charset="-122"/>
                <a:ea typeface="黑体" panose="02010609060101010101" pitchFamily="2" charset="-122"/>
              </a:rPr>
              <a:t>2</a:t>
            </a:r>
            <a:r>
              <a:rPr lang="zh-CN" altLang="en-US" sz="2800" dirty="0">
                <a:latin typeface="黑体" panose="02010609060101010101" pitchFamily="2" charset="-122"/>
                <a:ea typeface="黑体" panose="02010609060101010101" pitchFamily="2" charset="-122"/>
              </a:rPr>
              <a:t>）电子透镜代替光学透镜</a:t>
            </a:r>
            <a:endParaRPr lang="en-US" altLang="zh-CN" sz="2800" dirty="0">
              <a:latin typeface="黑体" panose="02010609060101010101" pitchFamily="2" charset="-122"/>
              <a:ea typeface="黑体" panose="02010609060101010101" pitchFamily="2" charset="-122"/>
            </a:endParaRPr>
          </a:p>
          <a:p>
            <a:pPr marL="0" lvl="0" indent="0">
              <a:spcBef>
                <a:spcPct val="0"/>
              </a:spcBef>
              <a:buNone/>
            </a:pPr>
            <a:r>
              <a:rPr lang="zh-CN" altLang="en-US" sz="2800" dirty="0">
                <a:latin typeface="黑体" panose="02010609060101010101" pitchFamily="2" charset="-122"/>
                <a:ea typeface="黑体" panose="02010609060101010101" pitchFamily="2" charset="-122"/>
              </a:rPr>
              <a:t>大大提高了分辨率和放大倍数，可以观察物质的细微结构。</a:t>
            </a:r>
            <a:endParaRPr lang="en-US" altLang="zh-CN" sz="2800" dirty="0">
              <a:latin typeface="黑体" panose="02010609060101010101" pitchFamily="2" charset="-122"/>
              <a:ea typeface="黑体" panose="02010609060101010101" pitchFamily="2" charset="-122"/>
            </a:endParaRPr>
          </a:p>
          <a:p>
            <a:pPr marL="0" lvl="0" indent="0">
              <a:spcBef>
                <a:spcPct val="0"/>
              </a:spcBef>
              <a:buNone/>
            </a:pPr>
            <a:r>
              <a:rPr lang="zh-CN" altLang="en-US" sz="2800" dirty="0">
                <a:latin typeface="黑体" panose="02010609060101010101" pitchFamily="2" charset="-122"/>
                <a:ea typeface="黑体" panose="02010609060101010101" pitchFamily="2" charset="-122"/>
              </a:rPr>
              <a:t>电子束的</a:t>
            </a:r>
            <a:r>
              <a:rPr lang="zh-CN" altLang="en-US" sz="2800" b="1" dirty="0">
                <a:solidFill>
                  <a:srgbClr val="FFFF00"/>
                </a:solidFill>
                <a:latin typeface="黑体" panose="02010609060101010101" pitchFamily="2" charset="-122"/>
                <a:ea typeface="黑体" panose="02010609060101010101" pitchFamily="2" charset="-122"/>
              </a:rPr>
              <a:t>波长</a:t>
            </a:r>
            <a:r>
              <a:rPr lang="zh-CN" altLang="en-US" sz="2800" dirty="0">
                <a:latin typeface="黑体" panose="02010609060101010101" pitchFamily="2" charset="-122"/>
                <a:ea typeface="黑体" panose="02010609060101010101" pitchFamily="2" charset="-122"/>
              </a:rPr>
              <a:t>约：</a:t>
            </a:r>
            <a:r>
              <a:rPr lang="en-US" altLang="zh-CN" sz="2800" dirty="0">
                <a:latin typeface="黑体" panose="02010609060101010101" pitchFamily="2" charset="-122"/>
                <a:ea typeface="黑体" panose="02010609060101010101" pitchFamily="2" charset="-122"/>
              </a:rPr>
              <a:t>0.005nm (</a:t>
            </a:r>
            <a:r>
              <a:rPr lang="zh-CN" altLang="en-US" sz="2800" dirty="0">
                <a:latin typeface="黑体" panose="02010609060101010101" pitchFamily="2" charset="-122"/>
                <a:ea typeface="黑体" panose="02010609060101010101" pitchFamily="2" charset="-122"/>
              </a:rPr>
              <a:t>光镜：</a:t>
            </a:r>
            <a:r>
              <a:rPr lang="en-US" altLang="zh-CN" sz="2800" dirty="0">
                <a:latin typeface="黑体" panose="02010609060101010101" pitchFamily="2" charset="-122"/>
                <a:ea typeface="黑体" panose="02010609060101010101" pitchFamily="2" charset="-122"/>
              </a:rPr>
              <a:t>400nm),</a:t>
            </a:r>
            <a:endParaRPr lang="en-US" altLang="zh-CN" sz="2800" dirty="0">
              <a:latin typeface="黑体" panose="02010609060101010101" pitchFamily="2" charset="-122"/>
              <a:ea typeface="黑体" panose="02010609060101010101" pitchFamily="2" charset="-122"/>
            </a:endParaRPr>
          </a:p>
          <a:p>
            <a:pPr marL="0" lvl="0" indent="0">
              <a:spcBef>
                <a:spcPct val="0"/>
              </a:spcBef>
              <a:buNone/>
            </a:pPr>
            <a:r>
              <a:rPr lang="en-US" altLang="zh-CN" sz="2800" dirty="0">
                <a:latin typeface="黑体" panose="02010609060101010101" pitchFamily="2" charset="-122"/>
                <a:ea typeface="黑体" panose="02010609060101010101" pitchFamily="2" charset="-122"/>
              </a:rPr>
              <a:t>			</a:t>
            </a:r>
            <a:r>
              <a:rPr lang="zh-CN" altLang="en-US" sz="2800" dirty="0">
                <a:latin typeface="黑体" panose="02010609060101010101" pitchFamily="2" charset="-122"/>
                <a:ea typeface="黑体" panose="02010609060101010101" pitchFamily="2" charset="-122"/>
              </a:rPr>
              <a:t>提高</a:t>
            </a:r>
            <a:r>
              <a:rPr lang="en-US" altLang="zh-CN" sz="2800" dirty="0">
                <a:latin typeface="黑体" panose="02010609060101010101" pitchFamily="2" charset="-122"/>
                <a:ea typeface="黑体" panose="02010609060101010101" pitchFamily="2" charset="-122"/>
              </a:rPr>
              <a:t>10</a:t>
            </a:r>
            <a:r>
              <a:rPr lang="zh-CN" altLang="en-US" sz="2800" dirty="0">
                <a:latin typeface="黑体" panose="02010609060101010101" pitchFamily="2" charset="-122"/>
                <a:ea typeface="黑体" panose="02010609060101010101" pitchFamily="2" charset="-122"/>
              </a:rPr>
              <a:t>万倍；</a:t>
            </a:r>
            <a:endParaRPr lang="en-US" altLang="zh-CN" sz="2800" dirty="0">
              <a:latin typeface="黑体" panose="02010609060101010101" pitchFamily="2" charset="-122"/>
              <a:ea typeface="黑体" panose="02010609060101010101" pitchFamily="2" charset="-122"/>
            </a:endParaRPr>
          </a:p>
          <a:p>
            <a:pPr marL="0" lvl="0" indent="0">
              <a:spcBef>
                <a:spcPct val="0"/>
              </a:spcBef>
              <a:buNone/>
            </a:pPr>
            <a:r>
              <a:rPr lang="zh-CN" altLang="en-US" sz="2800" dirty="0">
                <a:latin typeface="黑体" panose="02010609060101010101" pitchFamily="2" charset="-122"/>
                <a:ea typeface="黑体" panose="02010609060101010101" pitchFamily="2" charset="-122"/>
              </a:rPr>
              <a:t>而实际的</a:t>
            </a:r>
            <a:r>
              <a:rPr lang="zh-CN" altLang="en-US" sz="2800" b="1" dirty="0">
                <a:solidFill>
                  <a:srgbClr val="FFFF00"/>
                </a:solidFill>
                <a:latin typeface="黑体" panose="02010609060101010101" pitchFamily="2" charset="-122"/>
                <a:ea typeface="黑体" panose="02010609060101010101" pitchFamily="2" charset="-122"/>
              </a:rPr>
              <a:t>分辨率</a:t>
            </a:r>
            <a:r>
              <a:rPr lang="zh-CN" altLang="en-US" sz="2800" dirty="0">
                <a:latin typeface="黑体" panose="02010609060101010101" pitchFamily="2" charset="-122"/>
                <a:ea typeface="黑体" panose="02010609060101010101" pitchFamily="2" charset="-122"/>
              </a:rPr>
              <a:t>比光镜提高约：</a:t>
            </a:r>
            <a:r>
              <a:rPr lang="en-US" altLang="zh-CN" sz="2800" dirty="0">
                <a:latin typeface="黑体" panose="02010609060101010101" pitchFamily="2" charset="-122"/>
                <a:ea typeface="黑体" panose="02010609060101010101" pitchFamily="2" charset="-122"/>
              </a:rPr>
              <a:t>1000</a:t>
            </a:r>
            <a:r>
              <a:rPr lang="zh-CN" altLang="en-US" sz="2800" dirty="0">
                <a:latin typeface="黑体" panose="02010609060101010101" pitchFamily="2" charset="-122"/>
                <a:ea typeface="黑体" panose="02010609060101010101" pitchFamily="2" charset="-122"/>
              </a:rPr>
              <a:t>倍</a:t>
            </a:r>
            <a:endParaRPr lang="zh-CN" altLang="en-US" sz="2800" dirty="0">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xEl>
                                              <p:charRg st="0" end="46"/>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xEl>
                                              <p:charRg st="46" end="63"/>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7">
                                            <p:txEl>
                                              <p:charRg st="63" end="74"/>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xEl>
                                              <p:charRg st="74" end="88"/>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7">
                                            <p:txEl>
                                              <p:charRg st="88" end="11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7">
                                            <p:txEl>
                                              <p:charRg st="115" end="14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7">
                                            <p:txEl>
                                              <p:charRg st="143" end="154"/>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7">
                                            <p:txEl>
                                              <p:charRg st="154" end="17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09570" name="Text Box 2"/>
          <p:cNvSpPr txBox="1"/>
          <p:nvPr/>
        </p:nvSpPr>
        <p:spPr>
          <a:xfrm>
            <a:off x="0" y="0"/>
            <a:ext cx="4672013" cy="5794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solidFill>
                  <a:schemeClr val="accent1"/>
                </a:solidFill>
                <a:latin typeface="黑体" panose="02010609060101010101" pitchFamily="2" charset="-122"/>
                <a:ea typeface="黑体" panose="02010609060101010101" pitchFamily="2" charset="-122"/>
              </a:rPr>
              <a:t>一、显微镜的种类及原理</a:t>
            </a:r>
            <a:endParaRPr lang="zh-CN" altLang="en-US" sz="2400" b="1" dirty="0">
              <a:latin typeface="黑体" panose="02010609060101010101" pitchFamily="2" charset="-122"/>
              <a:ea typeface="黑体" panose="02010609060101010101" pitchFamily="2" charset="-122"/>
            </a:endParaRPr>
          </a:p>
        </p:txBody>
      </p:sp>
      <p:sp>
        <p:nvSpPr>
          <p:cNvPr id="109571" name="Text Box 3"/>
          <p:cNvSpPr txBox="1"/>
          <p:nvPr/>
        </p:nvSpPr>
        <p:spPr>
          <a:xfrm>
            <a:off x="212725" y="730250"/>
            <a:ext cx="6977063"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latin typeface="黑体" panose="02010609060101010101" pitchFamily="2" charset="-122"/>
                <a:ea typeface="黑体" panose="02010609060101010101" pitchFamily="2" charset="-122"/>
              </a:rPr>
              <a:t>5.  透射电子显微镜；6.  扫描电子显微镜</a:t>
            </a:r>
            <a:endParaRPr lang="zh-CN" altLang="en-US" sz="2400" b="1" dirty="0">
              <a:latin typeface="黑体" panose="02010609060101010101" pitchFamily="2" charset="-122"/>
              <a:ea typeface="黑体" panose="02010609060101010101" pitchFamily="2" charset="-122"/>
            </a:endParaRPr>
          </a:p>
        </p:txBody>
      </p:sp>
      <p:pic>
        <p:nvPicPr>
          <p:cNvPr id="109572" name="Picture 4" descr="4-11"/>
          <p:cNvPicPr>
            <a:picLocks noChangeAspect="1"/>
          </p:cNvPicPr>
          <p:nvPr/>
        </p:nvPicPr>
        <p:blipFill>
          <a:blip r:embed="rId1"/>
          <a:stretch>
            <a:fillRect/>
          </a:stretch>
        </p:blipFill>
        <p:spPr>
          <a:xfrm>
            <a:off x="0" y="1466850"/>
            <a:ext cx="9144000" cy="5391150"/>
          </a:xfrm>
          <a:prstGeom prst="rect">
            <a:avLst/>
          </a:prstGeom>
          <a:noFill/>
          <a:ln w="9525">
            <a:noFill/>
          </a:ln>
        </p:spPr>
      </p:pic>
      <p:sp>
        <p:nvSpPr>
          <p:cNvPr id="109573" name="Text Box 5"/>
          <p:cNvSpPr txBox="1"/>
          <p:nvPr/>
        </p:nvSpPr>
        <p:spPr>
          <a:xfrm>
            <a:off x="7235825" y="188913"/>
            <a:ext cx="1752600" cy="528637"/>
          </a:xfrm>
          <a:prstGeom prst="rect">
            <a:avLst/>
          </a:prstGeom>
          <a:solidFill>
            <a:srgbClr val="008000"/>
          </a:solid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latin typeface="黑体" panose="02010609060101010101" pitchFamily="2" charset="-122"/>
                <a:ea typeface="黑体" panose="02010609060101010101" pitchFamily="2" charset="-122"/>
              </a:rPr>
              <a:t>参见</a:t>
            </a:r>
            <a:r>
              <a:rPr lang="en-US" altLang="zh-CN" sz="2800" b="1" dirty="0">
                <a:latin typeface="黑体" panose="02010609060101010101" pitchFamily="2" charset="-122"/>
                <a:ea typeface="黑体" panose="02010609060101010101" pitchFamily="2" charset="-122"/>
              </a:rPr>
              <a:t>P25</a:t>
            </a:r>
            <a:endParaRPr lang="en-US" altLang="zh-CN" sz="2800" b="1" dirty="0">
              <a:latin typeface="黑体" panose="02010609060101010101" pitchFamily="2" charset="-122"/>
              <a:ea typeface="黑体" panose="02010609060101010101" pitchFamily="2" charset="-122"/>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1618" name="Text Box 2"/>
          <p:cNvSpPr txBox="1"/>
          <p:nvPr/>
        </p:nvSpPr>
        <p:spPr>
          <a:xfrm>
            <a:off x="0" y="0"/>
            <a:ext cx="4672013" cy="5794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solidFill>
                  <a:schemeClr val="accent1"/>
                </a:solidFill>
                <a:latin typeface="黑体" panose="02010609060101010101" pitchFamily="2" charset="-122"/>
                <a:ea typeface="黑体" panose="02010609060101010101" pitchFamily="2" charset="-122"/>
              </a:rPr>
              <a:t>一、显微镜的种类及原理</a:t>
            </a:r>
            <a:endParaRPr lang="zh-CN" altLang="en-US" sz="2400" b="1" dirty="0">
              <a:latin typeface="黑体" panose="02010609060101010101" pitchFamily="2" charset="-122"/>
              <a:ea typeface="黑体" panose="02010609060101010101" pitchFamily="2" charset="-122"/>
            </a:endParaRPr>
          </a:p>
        </p:txBody>
      </p:sp>
      <p:sp>
        <p:nvSpPr>
          <p:cNvPr id="111619" name="Text Box 3"/>
          <p:cNvSpPr txBox="1"/>
          <p:nvPr/>
        </p:nvSpPr>
        <p:spPr>
          <a:xfrm>
            <a:off x="212725" y="730250"/>
            <a:ext cx="6977063"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latin typeface="黑体" panose="02010609060101010101" pitchFamily="2" charset="-122"/>
                <a:ea typeface="黑体" panose="02010609060101010101" pitchFamily="2" charset="-122"/>
              </a:rPr>
              <a:t>5.  透射电子显微镜；6.  扫描电子显微镜</a:t>
            </a:r>
            <a:endParaRPr lang="zh-CN" altLang="en-US" sz="2400" b="1" dirty="0">
              <a:latin typeface="黑体" panose="02010609060101010101" pitchFamily="2" charset="-122"/>
              <a:ea typeface="黑体" panose="02010609060101010101" pitchFamily="2" charset="-122"/>
            </a:endParaRPr>
          </a:p>
        </p:txBody>
      </p:sp>
      <p:pic>
        <p:nvPicPr>
          <p:cNvPr id="111620" name="Picture 4" descr="4-12a"/>
          <p:cNvPicPr>
            <a:picLocks noChangeAspect="1"/>
          </p:cNvPicPr>
          <p:nvPr/>
        </p:nvPicPr>
        <p:blipFill>
          <a:blip r:embed="rId1"/>
          <a:stretch>
            <a:fillRect/>
          </a:stretch>
        </p:blipFill>
        <p:spPr>
          <a:xfrm>
            <a:off x="0" y="1428750"/>
            <a:ext cx="9144000" cy="4038600"/>
          </a:xfrm>
          <a:prstGeom prst="rect">
            <a:avLst/>
          </a:prstGeom>
          <a:noFill/>
          <a:ln w="9525">
            <a:noFill/>
          </a:ln>
        </p:spPr>
      </p:pic>
      <p:sp>
        <p:nvSpPr>
          <p:cNvPr id="111621" name="Text Box 5"/>
          <p:cNvSpPr txBox="1"/>
          <p:nvPr/>
        </p:nvSpPr>
        <p:spPr>
          <a:xfrm>
            <a:off x="7164388" y="260350"/>
            <a:ext cx="1752600" cy="528638"/>
          </a:xfrm>
          <a:prstGeom prst="rect">
            <a:avLst/>
          </a:prstGeom>
          <a:solidFill>
            <a:srgbClr val="008000"/>
          </a:solid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latin typeface="黑体" panose="02010609060101010101" pitchFamily="2" charset="-122"/>
                <a:ea typeface="黑体" panose="02010609060101010101" pitchFamily="2" charset="-122"/>
              </a:rPr>
              <a:t>参见</a:t>
            </a:r>
            <a:r>
              <a:rPr lang="en-US" altLang="zh-CN" sz="2800" b="1" dirty="0">
                <a:latin typeface="黑体" panose="02010609060101010101" pitchFamily="2" charset="-122"/>
                <a:ea typeface="黑体" panose="02010609060101010101" pitchFamily="2" charset="-122"/>
              </a:rPr>
              <a:t>P25</a:t>
            </a:r>
            <a:endParaRPr lang="en-US" altLang="zh-CN" sz="2800" b="1" dirty="0">
              <a:latin typeface="黑体" panose="02010609060101010101" pitchFamily="2" charset="-122"/>
              <a:ea typeface="黑体" panose="02010609060101010101" pitchFamily="2" charset="-122"/>
            </a:endParaRPr>
          </a:p>
        </p:txBody>
      </p:sp>
      <p:sp>
        <p:nvSpPr>
          <p:cNvPr id="111622" name="TextBox 5"/>
          <p:cNvSpPr txBox="1"/>
          <p:nvPr/>
        </p:nvSpPr>
        <p:spPr>
          <a:xfrm>
            <a:off x="1285875" y="5643563"/>
            <a:ext cx="7215188" cy="954087"/>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800" dirty="0">
                <a:latin typeface="楷体_GB2312" pitchFamily="49" charset="-122"/>
                <a:ea typeface="楷体_GB2312" pitchFamily="49" charset="-122"/>
              </a:rPr>
              <a:t>透射电子显微镜：电子束穿过薄切片；</a:t>
            </a:r>
            <a:endParaRPr lang="en-US" altLang="zh-CN" sz="2800" dirty="0">
              <a:latin typeface="楷体_GB2312" pitchFamily="49" charset="-122"/>
              <a:ea typeface="楷体_GB2312" pitchFamily="49" charset="-122"/>
            </a:endParaRPr>
          </a:p>
          <a:p>
            <a:pPr marL="0" lvl="0" indent="0">
              <a:spcBef>
                <a:spcPct val="0"/>
              </a:spcBef>
              <a:buNone/>
            </a:pPr>
            <a:r>
              <a:rPr lang="zh-CN" altLang="en-US" sz="2800" dirty="0">
                <a:latin typeface="楷体_GB2312" pitchFamily="49" charset="-122"/>
                <a:ea typeface="楷体_GB2312" pitchFamily="49" charset="-122"/>
              </a:rPr>
              <a:t>扫描电子显微镜：观察样品的表面结构。</a:t>
            </a:r>
            <a:endParaRPr lang="zh-CN" altLang="en-US" sz="2800" dirty="0">
              <a:latin typeface="楷体_GB2312" pitchFamily="49" charset="-122"/>
              <a:ea typeface="楷体_GB2312" pitchFamily="49" charset="-122"/>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3666" name="Text Box 2"/>
          <p:cNvSpPr txBox="1"/>
          <p:nvPr/>
        </p:nvSpPr>
        <p:spPr>
          <a:xfrm>
            <a:off x="0" y="0"/>
            <a:ext cx="4672013" cy="5794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solidFill>
                  <a:schemeClr val="accent1"/>
                </a:solidFill>
                <a:latin typeface="黑体" panose="02010609060101010101" pitchFamily="2" charset="-122"/>
                <a:ea typeface="黑体" panose="02010609060101010101" pitchFamily="2" charset="-122"/>
              </a:rPr>
              <a:t>一、显微镜的种类及原理</a:t>
            </a:r>
            <a:endParaRPr lang="zh-CN" altLang="en-US" sz="2400" b="1" dirty="0">
              <a:latin typeface="黑体" panose="02010609060101010101" pitchFamily="2" charset="-122"/>
              <a:ea typeface="黑体" panose="02010609060101010101" pitchFamily="2" charset="-122"/>
            </a:endParaRPr>
          </a:p>
        </p:txBody>
      </p:sp>
      <p:pic>
        <p:nvPicPr>
          <p:cNvPr id="113667" name="Picture 5"/>
          <p:cNvPicPr>
            <a:picLocks noChangeAspect="1"/>
          </p:cNvPicPr>
          <p:nvPr/>
        </p:nvPicPr>
        <p:blipFill>
          <a:blip r:embed="rId1"/>
          <a:stretch>
            <a:fillRect/>
          </a:stretch>
        </p:blipFill>
        <p:spPr>
          <a:xfrm>
            <a:off x="500063" y="765175"/>
            <a:ext cx="3762375" cy="6092825"/>
          </a:xfrm>
          <a:prstGeom prst="rect">
            <a:avLst/>
          </a:prstGeom>
          <a:noFill/>
          <a:ln w="9525">
            <a:noFill/>
          </a:ln>
        </p:spPr>
      </p:pic>
      <p:sp>
        <p:nvSpPr>
          <p:cNvPr id="113668" name="TextBox 3"/>
          <p:cNvSpPr txBox="1"/>
          <p:nvPr/>
        </p:nvSpPr>
        <p:spPr>
          <a:xfrm>
            <a:off x="4857750" y="1928813"/>
            <a:ext cx="3857625" cy="267811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800" dirty="0">
                <a:latin typeface="黑体" panose="02010609060101010101" pitchFamily="2" charset="-122"/>
                <a:ea typeface="黑体" panose="02010609060101010101" pitchFamily="2" charset="-122"/>
              </a:rPr>
              <a:t>电子显微镜因需在</a:t>
            </a:r>
            <a:r>
              <a:rPr lang="zh-CN" altLang="en-US" sz="2800" dirty="0">
                <a:solidFill>
                  <a:srgbClr val="FFFF00"/>
                </a:solidFill>
                <a:latin typeface="黑体" panose="02010609060101010101" pitchFamily="2" charset="-122"/>
                <a:ea typeface="黑体" panose="02010609060101010101" pitchFamily="2" charset="-122"/>
              </a:rPr>
              <a:t>真空条件</a:t>
            </a:r>
            <a:r>
              <a:rPr lang="zh-CN" altLang="en-US" sz="2800" dirty="0">
                <a:latin typeface="黑体" panose="02010609060101010101" pitchFamily="2" charset="-122"/>
                <a:ea typeface="黑体" panose="02010609060101010101" pitchFamily="2" charset="-122"/>
              </a:rPr>
              <a:t>下工作，所以很难观察</a:t>
            </a:r>
            <a:r>
              <a:rPr lang="zh-CN" altLang="en-US" sz="2800" dirty="0">
                <a:solidFill>
                  <a:srgbClr val="FFFF00"/>
                </a:solidFill>
                <a:latin typeface="黑体" panose="02010609060101010101" pitchFamily="2" charset="-122"/>
                <a:ea typeface="黑体" panose="02010609060101010101" pitchFamily="2" charset="-122"/>
              </a:rPr>
              <a:t>活</a:t>
            </a:r>
            <a:r>
              <a:rPr lang="zh-CN" altLang="en-US" sz="2800" dirty="0">
                <a:latin typeface="黑体" panose="02010609060101010101" pitchFamily="2" charset="-122"/>
                <a:ea typeface="黑体" panose="02010609060101010101" pitchFamily="2" charset="-122"/>
              </a:rPr>
              <a:t>的生物，而且电子束的照射也会使生物样品受到</a:t>
            </a:r>
            <a:r>
              <a:rPr lang="zh-CN" altLang="en-US" sz="2800" dirty="0">
                <a:solidFill>
                  <a:srgbClr val="FFFF00"/>
                </a:solidFill>
                <a:latin typeface="黑体" panose="02010609060101010101" pitchFamily="2" charset="-122"/>
                <a:ea typeface="黑体" panose="02010609060101010101" pitchFamily="2" charset="-122"/>
              </a:rPr>
              <a:t>辐照损伤</a:t>
            </a:r>
            <a:r>
              <a:rPr lang="zh-CN" altLang="en-US" sz="2800" dirty="0">
                <a:latin typeface="黑体" panose="02010609060101010101" pitchFamily="2" charset="-122"/>
                <a:ea typeface="黑体" panose="02010609060101010101" pitchFamily="2" charset="-122"/>
              </a:rPr>
              <a:t>。</a:t>
            </a:r>
            <a:endParaRPr lang="zh-CN" altLang="en-US" sz="2800" dirty="0">
              <a:latin typeface="黑体" panose="02010609060101010101" pitchFamily="2" charset="-122"/>
              <a:ea typeface="黑体" panose="02010609060101010101" pitchFamily="2" charset="-122"/>
            </a:endParaRPr>
          </a:p>
          <a:p>
            <a:pPr marL="0" lvl="0" indent="0">
              <a:spcBef>
                <a:spcPct val="0"/>
              </a:spcBef>
              <a:buNone/>
            </a:pPr>
            <a:endParaRPr lang="zh-CN" altLang="en-US" sz="2800" dirty="0">
              <a:latin typeface="黑体" panose="02010609060101010101" pitchFamily="2" charset="-122"/>
              <a:ea typeface="黑体" panose="02010609060101010101" pitchFamily="2" charset="-122"/>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5714" name="Text Box 2"/>
          <p:cNvSpPr txBox="1"/>
          <p:nvPr/>
        </p:nvSpPr>
        <p:spPr>
          <a:xfrm>
            <a:off x="0" y="0"/>
            <a:ext cx="4672013" cy="5794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solidFill>
                  <a:schemeClr val="accent1"/>
                </a:solidFill>
                <a:latin typeface="黑体" panose="02010609060101010101" pitchFamily="2" charset="-122"/>
                <a:ea typeface="黑体" panose="02010609060101010101" pitchFamily="2" charset="-122"/>
              </a:rPr>
              <a:t>一、显微镜的种类及原理</a:t>
            </a:r>
            <a:endParaRPr lang="zh-CN" altLang="en-US" sz="2400" b="1" dirty="0">
              <a:latin typeface="黑体" panose="02010609060101010101" pitchFamily="2" charset="-122"/>
              <a:ea typeface="黑体" panose="02010609060101010101" pitchFamily="2" charset="-122"/>
            </a:endParaRPr>
          </a:p>
        </p:txBody>
      </p:sp>
      <p:sp>
        <p:nvSpPr>
          <p:cNvPr id="115715" name="Text Box 3"/>
          <p:cNvSpPr txBox="1"/>
          <p:nvPr/>
        </p:nvSpPr>
        <p:spPr>
          <a:xfrm>
            <a:off x="179388" y="565150"/>
            <a:ext cx="9256712"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latin typeface="黑体" panose="02010609060101010101" pitchFamily="2" charset="-122"/>
                <a:ea typeface="黑体" panose="02010609060101010101" pitchFamily="2" charset="-122"/>
              </a:rPr>
              <a:t>7.  扫描隧道显微镜</a:t>
            </a:r>
            <a:r>
              <a:rPr lang="zh-CN" altLang="en-US" sz="2400" b="1" dirty="0">
                <a:latin typeface="黑体" panose="02010609060101010101" pitchFamily="2" charset="-122"/>
                <a:ea typeface="黑体" panose="02010609060101010101" pitchFamily="2" charset="-122"/>
              </a:rPr>
              <a:t>（</a:t>
            </a:r>
            <a:r>
              <a:rPr lang="en-US" altLang="zh-CN" sz="2400" b="1" dirty="0">
                <a:solidFill>
                  <a:schemeClr val="folHlink"/>
                </a:solidFill>
                <a:ea typeface="黑体" panose="02010609060101010101" pitchFamily="2" charset="-122"/>
              </a:rPr>
              <a:t>Scanning Tunneling Microscope</a:t>
            </a:r>
            <a:r>
              <a:rPr lang="zh-CN" altLang="en-US" sz="2400" b="1" dirty="0">
                <a:solidFill>
                  <a:schemeClr val="folHlink"/>
                </a:solidFill>
                <a:ea typeface="黑体" panose="02010609060101010101" pitchFamily="2" charset="-122"/>
              </a:rPr>
              <a:t>，</a:t>
            </a:r>
            <a:r>
              <a:rPr lang="en-US" altLang="zh-CN" sz="2400" b="1" dirty="0">
                <a:solidFill>
                  <a:schemeClr val="folHlink"/>
                </a:solidFill>
                <a:ea typeface="黑体" panose="02010609060101010101" pitchFamily="2" charset="-122"/>
              </a:rPr>
              <a:t>STM</a:t>
            </a:r>
            <a:r>
              <a:rPr lang="en-US" altLang="zh-CN" sz="2400" dirty="0">
                <a:ea typeface="黑体" panose="02010609060101010101" pitchFamily="2" charset="-122"/>
              </a:rPr>
              <a:t> </a:t>
            </a:r>
            <a:r>
              <a:rPr lang="zh-CN" altLang="en-US" sz="2400" b="1" dirty="0">
                <a:ea typeface="黑体" panose="02010609060101010101" pitchFamily="2" charset="-122"/>
              </a:rPr>
              <a:t>）</a:t>
            </a:r>
            <a:endParaRPr lang="zh-CN" altLang="en-US" sz="2400" b="1" dirty="0">
              <a:ea typeface="黑体" panose="02010609060101010101" pitchFamily="2" charset="-122"/>
            </a:endParaRPr>
          </a:p>
        </p:txBody>
      </p:sp>
      <p:sp>
        <p:nvSpPr>
          <p:cNvPr id="115716" name="Text Box 4"/>
          <p:cNvSpPr txBox="1"/>
          <p:nvPr/>
        </p:nvSpPr>
        <p:spPr>
          <a:xfrm>
            <a:off x="7632700" y="0"/>
            <a:ext cx="1511300" cy="528638"/>
          </a:xfrm>
          <a:prstGeom prst="rect">
            <a:avLst/>
          </a:prstGeom>
          <a:solidFill>
            <a:schemeClr val="bg2"/>
          </a:solid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latin typeface="黑体" panose="02010609060101010101" pitchFamily="2" charset="-122"/>
                <a:ea typeface="黑体" panose="02010609060101010101" pitchFamily="2" charset="-122"/>
              </a:rPr>
              <a:t>参见</a:t>
            </a:r>
            <a:r>
              <a:rPr lang="en-US" altLang="zh-CN" sz="2800" b="1" dirty="0">
                <a:latin typeface="黑体" panose="02010609060101010101" pitchFamily="2" charset="-122"/>
                <a:ea typeface="黑体" panose="02010609060101010101" pitchFamily="2" charset="-122"/>
              </a:rPr>
              <a:t>P25 </a:t>
            </a:r>
            <a:endParaRPr lang="zh-CN" altLang="en-US" sz="2800" b="1" dirty="0">
              <a:latin typeface="黑体" panose="02010609060101010101" pitchFamily="2" charset="-122"/>
              <a:ea typeface="黑体" panose="02010609060101010101" pitchFamily="2" charset="-122"/>
            </a:endParaRPr>
          </a:p>
        </p:txBody>
      </p:sp>
      <p:sp>
        <p:nvSpPr>
          <p:cNvPr id="115717" name="TextBox 5"/>
          <p:cNvSpPr txBox="1"/>
          <p:nvPr/>
        </p:nvSpPr>
        <p:spPr>
          <a:xfrm>
            <a:off x="142875" y="1357313"/>
            <a:ext cx="5357813" cy="52625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800" dirty="0">
                <a:latin typeface="黑体" panose="02010609060101010101" pitchFamily="2" charset="-122"/>
                <a:ea typeface="黑体" panose="02010609060101010101" pitchFamily="2" charset="-122"/>
              </a:rPr>
              <a:t>原理：量子力学中的隧道效应。</a:t>
            </a:r>
            <a:endParaRPr lang="en-US" altLang="zh-CN" sz="2800" dirty="0">
              <a:latin typeface="黑体" panose="02010609060101010101" pitchFamily="2" charset="-122"/>
              <a:ea typeface="黑体" panose="02010609060101010101" pitchFamily="2" charset="-122"/>
            </a:endParaRPr>
          </a:p>
          <a:p>
            <a:pPr marL="0" lvl="0" indent="0">
              <a:spcBef>
                <a:spcPct val="0"/>
              </a:spcBef>
              <a:buNone/>
            </a:pPr>
            <a:endParaRPr lang="en-US" altLang="zh-CN" sz="2800" dirty="0">
              <a:latin typeface="黑体" panose="02010609060101010101" pitchFamily="2" charset="-122"/>
              <a:ea typeface="黑体" panose="02010609060101010101" pitchFamily="2" charset="-122"/>
            </a:endParaRPr>
          </a:p>
          <a:p>
            <a:pPr marL="0" lvl="0" indent="0">
              <a:spcBef>
                <a:spcPct val="0"/>
              </a:spcBef>
              <a:buNone/>
            </a:pPr>
            <a:r>
              <a:rPr lang="zh-CN" altLang="en-US" sz="2800" dirty="0">
                <a:latin typeface="黑体" panose="02010609060101010101" pitchFamily="2" charset="-122"/>
                <a:ea typeface="黑体" panose="02010609060101010101" pitchFamily="2" charset="-122"/>
              </a:rPr>
              <a:t>金属探针对样品表面</a:t>
            </a:r>
            <a:r>
              <a:rPr lang="zh-CN" altLang="en-US" sz="2800" dirty="0">
                <a:solidFill>
                  <a:srgbClr val="FFFF00"/>
                </a:solidFill>
                <a:latin typeface="黑体" panose="02010609060101010101" pitchFamily="2" charset="-122"/>
                <a:ea typeface="黑体" panose="02010609060101010101" pitchFamily="2" charset="-122"/>
              </a:rPr>
              <a:t>极近</a:t>
            </a:r>
            <a:r>
              <a:rPr lang="zh-CN" altLang="en-US" sz="2800" dirty="0">
                <a:latin typeface="黑体" panose="02010609060101010101" pitchFamily="2" charset="-122"/>
                <a:ea typeface="黑体" panose="02010609060101010101" pitchFamily="2" charset="-122"/>
              </a:rPr>
              <a:t>距离扫描（</a:t>
            </a:r>
            <a:r>
              <a:rPr lang="en-US" altLang="zh-CN" sz="2800" dirty="0">
                <a:solidFill>
                  <a:srgbClr val="FFFF00"/>
                </a:solidFill>
                <a:latin typeface="黑体" panose="02010609060101010101" pitchFamily="2" charset="-122"/>
                <a:ea typeface="黑体" panose="02010609060101010101" pitchFamily="2" charset="-122"/>
              </a:rPr>
              <a:t>0.5-2 nm</a:t>
            </a:r>
            <a:r>
              <a:rPr lang="en-US" altLang="zh-CN" sz="2800" dirty="0">
                <a:latin typeface="黑体" panose="02010609060101010101" pitchFamily="2" charset="-122"/>
                <a:ea typeface="黑体" panose="02010609060101010101" pitchFamily="2" charset="-122"/>
              </a:rPr>
              <a:t>)</a:t>
            </a:r>
            <a:r>
              <a:rPr lang="zh-CN" altLang="en-US" sz="2800" dirty="0">
                <a:latin typeface="黑体" panose="02010609060101010101" pitchFamily="2" charset="-122"/>
                <a:ea typeface="黑体" panose="02010609060101010101" pitchFamily="2" charset="-122"/>
              </a:rPr>
              <a:t>，探针与样品之间加零点几伏的电压，将产生</a:t>
            </a:r>
            <a:r>
              <a:rPr lang="zh-CN" altLang="en-US" sz="2800" dirty="0">
                <a:solidFill>
                  <a:srgbClr val="FFFF00"/>
                </a:solidFill>
                <a:latin typeface="黑体" panose="02010609060101010101" pitchFamily="2" charset="-122"/>
                <a:ea typeface="黑体" panose="02010609060101010101" pitchFamily="2" charset="-122"/>
              </a:rPr>
              <a:t>纳安级</a:t>
            </a:r>
            <a:r>
              <a:rPr lang="zh-CN" altLang="en-US" sz="2800" dirty="0">
                <a:latin typeface="黑体" panose="02010609060101010101" pitchFamily="2" charset="-122"/>
                <a:ea typeface="黑体" panose="02010609060101010101" pitchFamily="2" charset="-122"/>
              </a:rPr>
              <a:t>的隧道效应电流。该电流对探针与样品之间的距离非常非常敏感，距离改变</a:t>
            </a:r>
            <a:r>
              <a:rPr lang="en-US" altLang="zh-CN" sz="2800" dirty="0">
                <a:solidFill>
                  <a:srgbClr val="FFFF00"/>
                </a:solidFill>
                <a:latin typeface="黑体" panose="02010609060101010101" pitchFamily="2" charset="-122"/>
                <a:ea typeface="黑体" panose="02010609060101010101" pitchFamily="2" charset="-122"/>
              </a:rPr>
              <a:t>0.3nm</a:t>
            </a:r>
            <a:r>
              <a:rPr lang="zh-CN" altLang="en-US" sz="2800" dirty="0">
                <a:latin typeface="黑体" panose="02010609060101010101" pitchFamily="2" charset="-122"/>
                <a:ea typeface="黑体" panose="02010609060101010101" pitchFamily="2" charset="-122"/>
              </a:rPr>
              <a:t>，电流将改变</a:t>
            </a:r>
            <a:r>
              <a:rPr lang="en-US" altLang="zh-CN" sz="2800" dirty="0">
                <a:solidFill>
                  <a:srgbClr val="FFFF00"/>
                </a:solidFill>
                <a:latin typeface="黑体" panose="02010609060101010101" pitchFamily="2" charset="-122"/>
                <a:ea typeface="黑体" panose="02010609060101010101" pitchFamily="2" charset="-122"/>
              </a:rPr>
              <a:t>1000</a:t>
            </a:r>
            <a:r>
              <a:rPr lang="zh-CN" altLang="en-US" sz="2800" dirty="0">
                <a:solidFill>
                  <a:srgbClr val="FFFF00"/>
                </a:solidFill>
                <a:latin typeface="黑体" panose="02010609060101010101" pitchFamily="2" charset="-122"/>
                <a:ea typeface="黑体" panose="02010609060101010101" pitchFamily="2" charset="-122"/>
              </a:rPr>
              <a:t>倍</a:t>
            </a:r>
            <a:r>
              <a:rPr lang="zh-CN" altLang="en-US" sz="2800" dirty="0">
                <a:latin typeface="黑体" panose="02010609060101010101" pitchFamily="2" charset="-122"/>
                <a:ea typeface="黑体" panose="02010609060101010101" pitchFamily="2" charset="-122"/>
              </a:rPr>
              <a:t>。控制扫描电流或者扫描高度恒定，记录电压和电流的变化而了解样品的表面形貌特征。</a:t>
            </a:r>
            <a:endParaRPr lang="zh-CN" altLang="en-US" sz="2800" dirty="0">
              <a:latin typeface="黑体" panose="02010609060101010101" pitchFamily="2" charset="-122"/>
              <a:ea typeface="黑体" panose="02010609060101010101" pitchFamily="2" charset="-122"/>
            </a:endParaRPr>
          </a:p>
          <a:p>
            <a:pPr marL="0" lvl="0" indent="0">
              <a:spcBef>
                <a:spcPct val="0"/>
              </a:spcBef>
              <a:buNone/>
            </a:pPr>
            <a:endParaRPr lang="zh-CN" altLang="en-US" sz="2800" dirty="0">
              <a:latin typeface="黑体" panose="02010609060101010101" pitchFamily="2" charset="-122"/>
              <a:ea typeface="黑体" panose="02010609060101010101" pitchFamily="2" charset="-122"/>
            </a:endParaRPr>
          </a:p>
        </p:txBody>
      </p:sp>
      <p:pic>
        <p:nvPicPr>
          <p:cNvPr id="115718" name="Picture 4"/>
          <p:cNvPicPr>
            <a:picLocks noChangeAspect="1"/>
          </p:cNvPicPr>
          <p:nvPr/>
        </p:nvPicPr>
        <p:blipFill>
          <a:blip r:embed="rId1"/>
          <a:stretch>
            <a:fillRect/>
          </a:stretch>
        </p:blipFill>
        <p:spPr>
          <a:xfrm>
            <a:off x="5619750" y="1143000"/>
            <a:ext cx="3524250" cy="2643188"/>
          </a:xfrm>
          <a:prstGeom prst="rect">
            <a:avLst/>
          </a:prstGeom>
          <a:noFill/>
          <a:ln w="9525">
            <a:noFill/>
          </a:ln>
        </p:spPr>
      </p:pic>
      <p:pic>
        <p:nvPicPr>
          <p:cNvPr id="115719" name="Picture 5"/>
          <p:cNvPicPr>
            <a:picLocks noChangeAspect="1"/>
          </p:cNvPicPr>
          <p:nvPr/>
        </p:nvPicPr>
        <p:blipFill>
          <a:blip r:embed="rId2"/>
          <a:stretch>
            <a:fillRect/>
          </a:stretch>
        </p:blipFill>
        <p:spPr>
          <a:xfrm>
            <a:off x="6643688" y="3929063"/>
            <a:ext cx="1819275" cy="2735262"/>
          </a:xfrm>
          <a:prstGeom prst="rect">
            <a:avLst/>
          </a:prstGeom>
          <a:noFill/>
          <a:ln w="9525">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5176" name="Picture 8" descr="Image003"/>
          <p:cNvPicPr>
            <a:picLocks noChangeAspect="1"/>
          </p:cNvPicPr>
          <p:nvPr/>
        </p:nvPicPr>
        <p:blipFill>
          <a:blip r:embed="rId1"/>
          <a:stretch>
            <a:fillRect/>
          </a:stretch>
        </p:blipFill>
        <p:spPr>
          <a:xfrm>
            <a:off x="4797425" y="2057400"/>
            <a:ext cx="4346575" cy="4800600"/>
          </a:xfrm>
          <a:prstGeom prst="rect">
            <a:avLst/>
          </a:prstGeom>
          <a:noFill/>
          <a:ln w="9525">
            <a:noFill/>
          </a:ln>
        </p:spPr>
      </p:pic>
      <p:pic>
        <p:nvPicPr>
          <p:cNvPr id="135177" name="Picture 9" descr="Image004"/>
          <p:cNvPicPr>
            <a:picLocks noChangeAspect="1"/>
          </p:cNvPicPr>
          <p:nvPr/>
        </p:nvPicPr>
        <p:blipFill>
          <a:blip r:embed="rId2"/>
          <a:stretch>
            <a:fillRect/>
          </a:stretch>
        </p:blipFill>
        <p:spPr>
          <a:xfrm>
            <a:off x="2819400" y="2114550"/>
            <a:ext cx="6324600" cy="4743450"/>
          </a:xfrm>
          <a:prstGeom prst="rect">
            <a:avLst/>
          </a:prstGeom>
          <a:noFill/>
          <a:ln w="9525">
            <a:noFill/>
          </a:ln>
        </p:spPr>
      </p:pic>
      <p:sp>
        <p:nvSpPr>
          <p:cNvPr id="14340" name="Text Box 2"/>
          <p:cNvSpPr txBox="1"/>
          <p:nvPr/>
        </p:nvSpPr>
        <p:spPr>
          <a:xfrm>
            <a:off x="593725" y="477838"/>
            <a:ext cx="49339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latin typeface="黑体" panose="02010609060101010101" pitchFamily="2" charset="-122"/>
                <a:ea typeface="黑体" panose="02010609060101010101" pitchFamily="2" charset="-122"/>
              </a:rPr>
              <a:t>1、微生物培养的常用器具及其灭菌</a:t>
            </a:r>
            <a:endParaRPr lang="zh-CN" altLang="en-US" sz="2400" b="1" dirty="0">
              <a:latin typeface="黑体" panose="02010609060101010101" pitchFamily="2" charset="-122"/>
              <a:ea typeface="黑体" panose="02010609060101010101" pitchFamily="2" charset="-122"/>
            </a:endParaRPr>
          </a:p>
        </p:txBody>
      </p:sp>
      <p:sp>
        <p:nvSpPr>
          <p:cNvPr id="135171" name="Text Box 3"/>
          <p:cNvSpPr txBox="1"/>
          <p:nvPr/>
        </p:nvSpPr>
        <p:spPr>
          <a:xfrm>
            <a:off x="571500" y="1481138"/>
            <a:ext cx="2632075" cy="5794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solidFill>
                  <a:schemeClr val="folHlink"/>
                </a:solidFill>
                <a:ea typeface="黑体" panose="02010609060101010101" pitchFamily="2" charset="-122"/>
              </a:rPr>
              <a:t>常用的器具：</a:t>
            </a:r>
            <a:endParaRPr lang="zh-CN" altLang="en-US" sz="2400" b="1" dirty="0">
              <a:ea typeface="黑体" panose="02010609060101010101" pitchFamily="2" charset="-122"/>
            </a:endParaRPr>
          </a:p>
        </p:txBody>
      </p:sp>
      <p:sp>
        <p:nvSpPr>
          <p:cNvPr id="135172" name="Text Box 4"/>
          <p:cNvSpPr txBox="1"/>
          <p:nvPr/>
        </p:nvSpPr>
        <p:spPr>
          <a:xfrm>
            <a:off x="3336925" y="1439863"/>
            <a:ext cx="4264025" cy="5794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solidFill>
                  <a:srgbClr val="66FF33"/>
                </a:solidFill>
                <a:ea typeface="黑体" panose="02010609060101010101" pitchFamily="2" charset="-122"/>
              </a:rPr>
              <a:t>试管、瓶子、培养皿等</a:t>
            </a:r>
            <a:endParaRPr lang="zh-CN" altLang="en-US" b="1" dirty="0">
              <a:solidFill>
                <a:srgbClr val="66FF33"/>
              </a:solidFill>
              <a:ea typeface="黑体" panose="02010609060101010101" pitchFamily="2" charset="-122"/>
            </a:endParaRPr>
          </a:p>
        </p:txBody>
      </p:sp>
      <p:pic>
        <p:nvPicPr>
          <p:cNvPr id="135178" name="Picture 10" descr="Image005"/>
          <p:cNvPicPr>
            <a:picLocks noChangeAspect="1"/>
          </p:cNvPicPr>
          <p:nvPr/>
        </p:nvPicPr>
        <p:blipFill>
          <a:blip r:embed="rId3"/>
          <a:stretch>
            <a:fillRect/>
          </a:stretch>
        </p:blipFill>
        <p:spPr>
          <a:xfrm>
            <a:off x="0" y="2228850"/>
            <a:ext cx="9144000" cy="4629150"/>
          </a:xfrm>
          <a:prstGeom prst="rect">
            <a:avLst/>
          </a:prstGeom>
          <a:noFill/>
          <a:ln w="9525">
            <a:noFill/>
          </a:ln>
        </p:spPr>
      </p:pic>
      <p:sp>
        <p:nvSpPr>
          <p:cNvPr id="135184" name="Text Box 16"/>
          <p:cNvSpPr txBox="1"/>
          <p:nvPr/>
        </p:nvSpPr>
        <p:spPr>
          <a:xfrm>
            <a:off x="323850" y="6092825"/>
            <a:ext cx="4146550" cy="541338"/>
          </a:xfrm>
          <a:prstGeom prst="rect">
            <a:avLst/>
          </a:prstGeom>
          <a:solidFill>
            <a:srgbClr val="008000"/>
          </a:solidFill>
          <a:ln w="22225" cap="flat" cmpd="sng">
            <a:solidFill>
              <a:schemeClr val="accent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latin typeface="黑体" panose="02010609060101010101" pitchFamily="2" charset="-122"/>
                <a:ea typeface="黑体" panose="02010609060101010101" pitchFamily="2" charset="-122"/>
              </a:rPr>
              <a:t>1887年，</a:t>
            </a:r>
            <a:r>
              <a:rPr lang="en-US" altLang="zh-CN" sz="2800" b="1" dirty="0">
                <a:latin typeface="黑体" panose="02010609060101010101" pitchFamily="2" charset="-122"/>
                <a:ea typeface="黑体" panose="02010609060101010101" pitchFamily="2" charset="-122"/>
              </a:rPr>
              <a:t>R J Petri </a:t>
            </a:r>
            <a:r>
              <a:rPr lang="zh-CN" altLang="en-US" sz="2800" b="1" dirty="0">
                <a:latin typeface="黑体" panose="02010609060101010101" pitchFamily="2" charset="-122"/>
                <a:ea typeface="黑体" panose="02010609060101010101" pitchFamily="2" charset="-122"/>
              </a:rPr>
              <a:t>发明</a:t>
            </a:r>
            <a:endParaRPr lang="zh-CN" altLang="en-US" sz="2800" b="1" dirty="0">
              <a:latin typeface="黑体" panose="02010609060101010101" pitchFamily="2" charset="-122"/>
              <a:ea typeface="黑体" panose="02010609060101010101" pitchFamily="2" charset="-122"/>
            </a:endParaRPr>
          </a:p>
        </p:txBody>
      </p:sp>
      <p:sp>
        <p:nvSpPr>
          <p:cNvPr id="135185" name="AutoShape 17"/>
          <p:cNvSpPr/>
          <p:nvPr/>
        </p:nvSpPr>
        <p:spPr>
          <a:xfrm>
            <a:off x="4500563" y="6237288"/>
            <a:ext cx="1600200" cy="228600"/>
          </a:xfrm>
          <a:prstGeom prst="notchedRightArrow">
            <a:avLst>
              <a:gd name="adj1" fmla="val 50000"/>
              <a:gd name="adj2" fmla="val 175000"/>
            </a:avLst>
          </a:prstGeom>
          <a:solidFill>
            <a:srgbClr val="00FF00"/>
          </a:solidFill>
          <a:ln w="952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800" dirty="0"/>
          </a:p>
        </p:txBody>
      </p:sp>
      <p:sp>
        <p:nvSpPr>
          <p:cNvPr id="135186" name="Text Box 18"/>
          <p:cNvSpPr txBox="1"/>
          <p:nvPr/>
        </p:nvSpPr>
        <p:spPr>
          <a:xfrm>
            <a:off x="6156325" y="6092825"/>
            <a:ext cx="1766888" cy="541338"/>
          </a:xfrm>
          <a:prstGeom prst="rect">
            <a:avLst/>
          </a:prstGeom>
          <a:solidFill>
            <a:srgbClr val="008000"/>
          </a:solidFill>
          <a:ln w="22225" cap="flat" cmpd="sng">
            <a:solidFill>
              <a:schemeClr val="accent1"/>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zh-CN" sz="2800" dirty="0"/>
              <a:t> </a:t>
            </a:r>
            <a:r>
              <a:rPr lang="en-US" altLang="zh-CN" sz="2800" b="1" dirty="0"/>
              <a:t>Petri dish</a:t>
            </a:r>
            <a:endParaRPr lang="en-US" altLang="zh-CN" sz="2800" b="1" dirty="0"/>
          </a:p>
        </p:txBody>
      </p:sp>
      <p:sp>
        <p:nvSpPr>
          <p:cNvPr id="14347" name="Text Box 19"/>
          <p:cNvSpPr txBox="1"/>
          <p:nvPr/>
        </p:nvSpPr>
        <p:spPr>
          <a:xfrm>
            <a:off x="7092950" y="260350"/>
            <a:ext cx="1465263" cy="547688"/>
          </a:xfrm>
          <a:prstGeom prst="rect">
            <a:avLst/>
          </a:prstGeom>
          <a:solidFill>
            <a:schemeClr val="bg2"/>
          </a:solidFill>
          <a:ln w="2857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latin typeface="黑体" panose="02010609060101010101" pitchFamily="2" charset="-122"/>
                <a:ea typeface="黑体" panose="02010609060101010101" pitchFamily="2" charset="-122"/>
              </a:rPr>
              <a:t>参见</a:t>
            </a:r>
            <a:r>
              <a:rPr lang="en-US" altLang="zh-CN" sz="2800" b="1" dirty="0">
                <a:latin typeface="黑体" panose="02010609060101010101" pitchFamily="2" charset="-122"/>
                <a:ea typeface="黑体" panose="02010609060101010101" pitchFamily="2" charset="-122"/>
              </a:rPr>
              <a:t>P14</a:t>
            </a:r>
            <a:endParaRPr lang="en-US" altLang="zh-CN" sz="2800" b="1" dirty="0">
              <a:latin typeface="黑体" panose="02010609060101010101" pitchFamily="2" charset="-122"/>
              <a:ea typeface="黑体" panose="02010609060101010101" pitchFamily="2" charset="-122"/>
            </a:endParaRPr>
          </a:p>
        </p:txBody>
      </p:sp>
      <p:sp>
        <p:nvSpPr>
          <p:cNvPr id="135190" name="Text Box 22"/>
          <p:cNvSpPr txBox="1"/>
          <p:nvPr/>
        </p:nvSpPr>
        <p:spPr>
          <a:xfrm>
            <a:off x="3851275" y="2276475"/>
            <a:ext cx="4851400" cy="971550"/>
          </a:xfrm>
          <a:prstGeom prst="rect">
            <a:avLst/>
          </a:prstGeom>
          <a:noFill/>
          <a:ln w="25400"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800" b="1" dirty="0">
                <a:ea typeface="黑体" panose="02010609060101010101" pitchFamily="2" charset="-122"/>
              </a:rPr>
              <a:t>装有培养基后称为“培养平板”</a:t>
            </a:r>
            <a:endParaRPr lang="zh-CN" altLang="en-US" sz="2800" b="1" dirty="0">
              <a:ea typeface="黑体" panose="02010609060101010101" pitchFamily="2" charset="-122"/>
            </a:endParaRPr>
          </a:p>
          <a:p>
            <a:pPr marL="0" lvl="0" indent="0">
              <a:spcBef>
                <a:spcPct val="0"/>
              </a:spcBef>
              <a:buNone/>
            </a:pPr>
            <a:r>
              <a:rPr lang="en-US" altLang="zh-CN" sz="2800" b="1" dirty="0">
                <a:ea typeface="黑体" panose="02010609060101010101" pitchFamily="2" charset="-122"/>
              </a:rPr>
              <a:t>                       </a:t>
            </a:r>
            <a:r>
              <a:rPr lang="en-US" altLang="zh-CN" sz="2800" b="1" dirty="0">
                <a:solidFill>
                  <a:schemeClr val="accent1"/>
                </a:solidFill>
                <a:ea typeface="黑体" panose="02010609060101010101" pitchFamily="2" charset="-122"/>
              </a:rPr>
              <a:t>Or </a:t>
            </a:r>
            <a:r>
              <a:rPr lang="en-US" altLang="zh-CN" sz="2800" b="1" dirty="0">
                <a:solidFill>
                  <a:schemeClr val="tx2"/>
                </a:solidFill>
                <a:ea typeface="黑体" panose="02010609060101010101" pitchFamily="2" charset="-122"/>
              </a:rPr>
              <a:t>“</a:t>
            </a:r>
            <a:r>
              <a:rPr lang="zh-CN" altLang="en-US" sz="2800" b="1" dirty="0">
                <a:solidFill>
                  <a:schemeClr val="tx2"/>
                </a:solidFill>
                <a:ea typeface="黑体" panose="02010609060101010101" pitchFamily="2" charset="-122"/>
              </a:rPr>
              <a:t>平板”</a:t>
            </a:r>
            <a:r>
              <a:rPr lang="en-US" altLang="zh-CN" sz="2800" b="1" dirty="0">
                <a:solidFill>
                  <a:schemeClr val="accent1"/>
                </a:solidFill>
                <a:ea typeface="黑体" panose="02010609060101010101" pitchFamily="2" charset="-122"/>
              </a:rPr>
              <a:t>(plate)</a:t>
            </a:r>
            <a:endParaRPr lang="en-US" altLang="zh-CN" sz="2800" b="1" dirty="0">
              <a:solidFill>
                <a:schemeClr val="accent1"/>
              </a:solidFill>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5171"/>
                                        </p:tgtEl>
                                        <p:attrNameLst>
                                          <p:attrName>style.visibility</p:attrName>
                                        </p:attrNameLst>
                                      </p:cBhvr>
                                      <p:to>
                                        <p:strVal val="visible"/>
                                      </p:to>
                                    </p:set>
                                    <p:anim calcmode="lin" valueType="num">
                                      <p:cBhvr additive="base">
                                        <p:cTn id="7" dur="500" fill="hold"/>
                                        <p:tgtEl>
                                          <p:spTgt spid="135171"/>
                                        </p:tgtEl>
                                        <p:attrNameLst>
                                          <p:attrName>ppt_x</p:attrName>
                                        </p:attrNameLst>
                                      </p:cBhvr>
                                      <p:tavLst>
                                        <p:tav tm="0">
                                          <p:val>
                                            <p:strVal val="#ppt_x"/>
                                          </p:val>
                                        </p:tav>
                                        <p:tav tm="100000">
                                          <p:val>
                                            <p:strVal val="#ppt_x"/>
                                          </p:val>
                                        </p:tav>
                                      </p:tavLst>
                                    </p:anim>
                                    <p:anim calcmode="lin" valueType="num">
                                      <p:cBhvr additive="base">
                                        <p:cTn id="8" dur="500" fill="hold"/>
                                        <p:tgtEl>
                                          <p:spTgt spid="135171"/>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9" fill="hold" grpId="0" nodeType="clickEffect">
                                  <p:stCondLst>
                                    <p:cond delay="0"/>
                                  </p:stCondLst>
                                  <p:childTnLst>
                                    <p:set>
                                      <p:cBhvr>
                                        <p:cTn id="12" dur="1" fill="hold">
                                          <p:stCondLst>
                                            <p:cond delay="0"/>
                                          </p:stCondLst>
                                        </p:cTn>
                                        <p:tgtEl>
                                          <p:spTgt spid="135172"/>
                                        </p:tgtEl>
                                        <p:attrNameLst>
                                          <p:attrName>style.visibility</p:attrName>
                                        </p:attrNameLst>
                                      </p:cBhvr>
                                      <p:to>
                                        <p:strVal val="visible"/>
                                      </p:to>
                                    </p:set>
                                    <p:anim calcmode="lin" valueType="num">
                                      <p:cBhvr additive="base">
                                        <p:cTn id="13" dur="500" fill="hold"/>
                                        <p:tgtEl>
                                          <p:spTgt spid="135172"/>
                                        </p:tgtEl>
                                        <p:attrNameLst>
                                          <p:attrName>ppt_x</p:attrName>
                                        </p:attrNameLst>
                                      </p:cBhvr>
                                      <p:tavLst>
                                        <p:tav tm="0">
                                          <p:val>
                                            <p:strVal val="0-#ppt_w/2"/>
                                          </p:val>
                                        </p:tav>
                                        <p:tav tm="100000">
                                          <p:val>
                                            <p:strVal val="#ppt_x"/>
                                          </p:val>
                                        </p:tav>
                                      </p:tavLst>
                                    </p:anim>
                                    <p:anim calcmode="lin" valueType="num">
                                      <p:cBhvr additive="base">
                                        <p:cTn id="14" dur="500" fill="hold"/>
                                        <p:tgtEl>
                                          <p:spTgt spid="135172"/>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6" fill="hold" nodeType="clickEffect">
                                  <p:stCondLst>
                                    <p:cond delay="0"/>
                                  </p:stCondLst>
                                  <p:childTnLst>
                                    <p:set>
                                      <p:cBhvr>
                                        <p:cTn id="18" dur="1" fill="hold">
                                          <p:stCondLst>
                                            <p:cond delay="0"/>
                                          </p:stCondLst>
                                        </p:cTn>
                                        <p:tgtEl>
                                          <p:spTgt spid="135176"/>
                                        </p:tgtEl>
                                        <p:attrNameLst>
                                          <p:attrName>style.visibility</p:attrName>
                                        </p:attrNameLst>
                                      </p:cBhvr>
                                      <p:to>
                                        <p:strVal val="visible"/>
                                      </p:to>
                                    </p:set>
                                    <p:anim calcmode="lin" valueType="num">
                                      <p:cBhvr additive="base">
                                        <p:cTn id="19" dur="500" fill="hold"/>
                                        <p:tgtEl>
                                          <p:spTgt spid="135176"/>
                                        </p:tgtEl>
                                        <p:attrNameLst>
                                          <p:attrName>ppt_x</p:attrName>
                                        </p:attrNameLst>
                                      </p:cBhvr>
                                      <p:tavLst>
                                        <p:tav tm="0">
                                          <p:val>
                                            <p:strVal val="1+#ppt_w/2"/>
                                          </p:val>
                                        </p:tav>
                                        <p:tav tm="100000">
                                          <p:val>
                                            <p:strVal val="#ppt_x"/>
                                          </p:val>
                                        </p:tav>
                                      </p:tavLst>
                                    </p:anim>
                                    <p:anim calcmode="lin" valueType="num">
                                      <p:cBhvr additive="base">
                                        <p:cTn id="20" dur="500" fill="hold"/>
                                        <p:tgtEl>
                                          <p:spTgt spid="135176"/>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35176"/>
                                        </p:tgtEl>
                                        <p:attrNameLst>
                                          <p:attrName>style.visibility</p:attrName>
                                        </p:attrNameLst>
                                      </p:cBhvr>
                                      <p:to>
                                        <p:strVal val="hidden"/>
                                      </p:to>
                                    </p:set>
                                  </p:subTnLst>
                                </p:cTn>
                              </p:par>
                            </p:childTnLst>
                          </p:cTn>
                        </p:par>
                      </p:childTnLst>
                    </p:cTn>
                  </p:par>
                  <p:par>
                    <p:cTn id="21" fill="hold">
                      <p:stCondLst>
                        <p:cond delay="indefinite"/>
                      </p:stCondLst>
                      <p:childTnLst>
                        <p:par>
                          <p:cTn id="22" fill="hold">
                            <p:stCondLst>
                              <p:cond delay="0"/>
                            </p:stCondLst>
                            <p:childTnLst>
                              <p:par>
                                <p:cTn id="23" presetID="2" presetClass="entr" presetSubtype="8" fill="hold" nodeType="clickEffect">
                                  <p:stCondLst>
                                    <p:cond delay="0"/>
                                  </p:stCondLst>
                                  <p:childTnLst>
                                    <p:set>
                                      <p:cBhvr>
                                        <p:cTn id="24" dur="1" fill="hold">
                                          <p:stCondLst>
                                            <p:cond delay="0"/>
                                          </p:stCondLst>
                                        </p:cTn>
                                        <p:tgtEl>
                                          <p:spTgt spid="135177"/>
                                        </p:tgtEl>
                                        <p:attrNameLst>
                                          <p:attrName>style.visibility</p:attrName>
                                        </p:attrNameLst>
                                      </p:cBhvr>
                                      <p:to>
                                        <p:strVal val="visible"/>
                                      </p:to>
                                    </p:set>
                                    <p:anim calcmode="lin" valueType="num">
                                      <p:cBhvr additive="base">
                                        <p:cTn id="25" dur="500" fill="hold"/>
                                        <p:tgtEl>
                                          <p:spTgt spid="135177"/>
                                        </p:tgtEl>
                                        <p:attrNameLst>
                                          <p:attrName>ppt_x</p:attrName>
                                        </p:attrNameLst>
                                      </p:cBhvr>
                                      <p:tavLst>
                                        <p:tav tm="0">
                                          <p:val>
                                            <p:strVal val="0-#ppt_w/2"/>
                                          </p:val>
                                        </p:tav>
                                        <p:tav tm="100000">
                                          <p:val>
                                            <p:strVal val="#ppt_x"/>
                                          </p:val>
                                        </p:tav>
                                      </p:tavLst>
                                    </p:anim>
                                    <p:anim calcmode="lin" valueType="num">
                                      <p:cBhvr additive="base">
                                        <p:cTn id="26" dur="500" fill="hold"/>
                                        <p:tgtEl>
                                          <p:spTgt spid="135177"/>
                                        </p:tgtEl>
                                        <p:attrNameLst>
                                          <p:attrName>ppt_y</p:attrName>
                                        </p:attrNameLst>
                                      </p:cBhvr>
                                      <p:tavLst>
                                        <p:tav tm="0">
                                          <p:val>
                                            <p:strVal val="#ppt_y"/>
                                          </p:val>
                                        </p:tav>
                                        <p:tav tm="100000">
                                          <p:val>
                                            <p:strVal val="#ppt_y"/>
                                          </p:val>
                                        </p:tav>
                                      </p:tavLst>
                                    </p:anim>
                                  </p:childTnLst>
                                  <p:subTnLst>
                                    <p:set>
                                      <p:cBhvr override="childStyle">
                                        <p:cTn dur="1" fill="hold" display="0" masterRel="nextClick" afterEffect="1"/>
                                        <p:tgtEl>
                                          <p:spTgt spid="135177"/>
                                        </p:tgtEl>
                                        <p:attrNameLst>
                                          <p:attrName>style.visibility</p:attrName>
                                        </p:attrNameLst>
                                      </p:cBhvr>
                                      <p:to>
                                        <p:strVal val="hidden"/>
                                      </p:to>
                                    </p:set>
                                  </p:subTnLst>
                                </p:cTn>
                              </p:par>
                            </p:childTnLst>
                          </p:cTn>
                        </p:par>
                      </p:childTnLst>
                    </p:cTn>
                  </p:par>
                  <p:par>
                    <p:cTn id="27" fill="hold">
                      <p:stCondLst>
                        <p:cond delay="indefinite"/>
                      </p:stCondLst>
                      <p:childTnLst>
                        <p:par>
                          <p:cTn id="28" fill="hold">
                            <p:stCondLst>
                              <p:cond delay="0"/>
                            </p:stCondLst>
                            <p:childTnLst>
                              <p:par>
                                <p:cTn id="29" presetID="2" presetClass="entr" presetSubtype="1" fill="hold" nodeType="clickEffect">
                                  <p:stCondLst>
                                    <p:cond delay="0"/>
                                  </p:stCondLst>
                                  <p:childTnLst>
                                    <p:set>
                                      <p:cBhvr>
                                        <p:cTn id="30" dur="1" fill="hold">
                                          <p:stCondLst>
                                            <p:cond delay="0"/>
                                          </p:stCondLst>
                                        </p:cTn>
                                        <p:tgtEl>
                                          <p:spTgt spid="135178"/>
                                        </p:tgtEl>
                                        <p:attrNameLst>
                                          <p:attrName>style.visibility</p:attrName>
                                        </p:attrNameLst>
                                      </p:cBhvr>
                                      <p:to>
                                        <p:strVal val="visible"/>
                                      </p:to>
                                    </p:set>
                                    <p:anim calcmode="lin" valueType="num">
                                      <p:cBhvr additive="base">
                                        <p:cTn id="31" dur="500" fill="hold"/>
                                        <p:tgtEl>
                                          <p:spTgt spid="135178"/>
                                        </p:tgtEl>
                                        <p:attrNameLst>
                                          <p:attrName>ppt_x</p:attrName>
                                        </p:attrNameLst>
                                      </p:cBhvr>
                                      <p:tavLst>
                                        <p:tav tm="0">
                                          <p:val>
                                            <p:strVal val="#ppt_x"/>
                                          </p:val>
                                        </p:tav>
                                        <p:tav tm="100000">
                                          <p:val>
                                            <p:strVal val="#ppt_x"/>
                                          </p:val>
                                        </p:tav>
                                      </p:tavLst>
                                    </p:anim>
                                    <p:anim calcmode="lin" valueType="num">
                                      <p:cBhvr additive="base">
                                        <p:cTn id="32" dur="500" fill="hold"/>
                                        <p:tgtEl>
                                          <p:spTgt spid="135178"/>
                                        </p:tgtEl>
                                        <p:attrNameLst>
                                          <p:attrName>ppt_y</p:attrName>
                                        </p:attrNameLst>
                                      </p:cBhvr>
                                      <p:tavLst>
                                        <p:tav tm="0">
                                          <p:val>
                                            <p:strVal val="0-#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childTnLst>
                                    <p:set>
                                      <p:cBhvr>
                                        <p:cTn id="36" dur="1" fill="hold">
                                          <p:stCondLst>
                                            <p:cond delay="0"/>
                                          </p:stCondLst>
                                        </p:cTn>
                                        <p:tgtEl>
                                          <p:spTgt spid="135184"/>
                                        </p:tgtEl>
                                        <p:attrNameLst>
                                          <p:attrName>style.visibility</p:attrName>
                                        </p:attrNameLst>
                                      </p:cBhvr>
                                      <p:to>
                                        <p:strVal val="visible"/>
                                      </p:to>
                                    </p:set>
                                    <p:anim calcmode="lin" valueType="num">
                                      <p:cBhvr additive="base">
                                        <p:cTn id="37" dur="500" fill="hold"/>
                                        <p:tgtEl>
                                          <p:spTgt spid="135184"/>
                                        </p:tgtEl>
                                        <p:attrNameLst>
                                          <p:attrName>ppt_x</p:attrName>
                                        </p:attrNameLst>
                                      </p:cBhvr>
                                      <p:tavLst>
                                        <p:tav tm="0">
                                          <p:val>
                                            <p:strVal val="0-#ppt_w/2"/>
                                          </p:val>
                                        </p:tav>
                                        <p:tav tm="100000">
                                          <p:val>
                                            <p:strVal val="#ppt_x"/>
                                          </p:val>
                                        </p:tav>
                                      </p:tavLst>
                                    </p:anim>
                                    <p:anim calcmode="lin" valueType="num">
                                      <p:cBhvr additive="base">
                                        <p:cTn id="38" dur="500" fill="hold"/>
                                        <p:tgtEl>
                                          <p:spTgt spid="135184"/>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135185"/>
                                        </p:tgtEl>
                                        <p:attrNameLst>
                                          <p:attrName>style.visibility</p:attrName>
                                        </p:attrNameLst>
                                      </p:cBhvr>
                                      <p:to>
                                        <p:strVal val="visible"/>
                                      </p:to>
                                    </p:set>
                                    <p:anim calcmode="lin" valueType="num">
                                      <p:cBhvr additive="base">
                                        <p:cTn id="43" dur="500" fill="hold"/>
                                        <p:tgtEl>
                                          <p:spTgt spid="135185"/>
                                        </p:tgtEl>
                                        <p:attrNameLst>
                                          <p:attrName>ppt_x</p:attrName>
                                        </p:attrNameLst>
                                      </p:cBhvr>
                                      <p:tavLst>
                                        <p:tav tm="0">
                                          <p:val>
                                            <p:strVal val="#ppt_x"/>
                                          </p:val>
                                        </p:tav>
                                        <p:tav tm="100000">
                                          <p:val>
                                            <p:strVal val="#ppt_x"/>
                                          </p:val>
                                        </p:tav>
                                      </p:tavLst>
                                    </p:anim>
                                    <p:anim calcmode="lin" valueType="num">
                                      <p:cBhvr additive="base">
                                        <p:cTn id="44" dur="500" fill="hold"/>
                                        <p:tgtEl>
                                          <p:spTgt spid="135185"/>
                                        </p:tgtEl>
                                        <p:attrNameLst>
                                          <p:attrName>ppt_y</p:attrName>
                                        </p:attrNameLst>
                                      </p:cBhvr>
                                      <p:tavLst>
                                        <p:tav tm="0">
                                          <p:val>
                                            <p:strVal val="1+#ppt_h/2"/>
                                          </p:val>
                                        </p:tav>
                                        <p:tav tm="100000">
                                          <p:val>
                                            <p:strVal val="#ppt_y"/>
                                          </p:val>
                                        </p:tav>
                                      </p:tavLst>
                                    </p:anim>
                                  </p:childTnLst>
                                </p:cTn>
                              </p:par>
                            </p:childTnLst>
                          </p:cTn>
                        </p:par>
                        <p:par>
                          <p:cTn id="45" fill="hold">
                            <p:stCondLst>
                              <p:cond delay="500"/>
                            </p:stCondLst>
                            <p:childTnLst>
                              <p:par>
                                <p:cTn id="46" presetID="2" presetClass="entr" presetSubtype="1" fill="hold" grpId="0" nodeType="afterEffect">
                                  <p:stCondLst>
                                    <p:cond delay="0"/>
                                  </p:stCondLst>
                                  <p:childTnLst>
                                    <p:set>
                                      <p:cBhvr>
                                        <p:cTn id="47" dur="1" fill="hold">
                                          <p:stCondLst>
                                            <p:cond delay="0"/>
                                          </p:stCondLst>
                                        </p:cTn>
                                        <p:tgtEl>
                                          <p:spTgt spid="135186"/>
                                        </p:tgtEl>
                                        <p:attrNameLst>
                                          <p:attrName>style.visibility</p:attrName>
                                        </p:attrNameLst>
                                      </p:cBhvr>
                                      <p:to>
                                        <p:strVal val="visible"/>
                                      </p:to>
                                    </p:set>
                                    <p:anim calcmode="lin" valueType="num">
                                      <p:cBhvr additive="base">
                                        <p:cTn id="48" dur="500" fill="hold"/>
                                        <p:tgtEl>
                                          <p:spTgt spid="135186"/>
                                        </p:tgtEl>
                                        <p:attrNameLst>
                                          <p:attrName>ppt_x</p:attrName>
                                        </p:attrNameLst>
                                      </p:cBhvr>
                                      <p:tavLst>
                                        <p:tav tm="0">
                                          <p:val>
                                            <p:strVal val="#ppt_x"/>
                                          </p:val>
                                        </p:tav>
                                        <p:tav tm="100000">
                                          <p:val>
                                            <p:strVal val="#ppt_x"/>
                                          </p:val>
                                        </p:tav>
                                      </p:tavLst>
                                    </p:anim>
                                    <p:anim calcmode="lin" valueType="num">
                                      <p:cBhvr additive="base">
                                        <p:cTn id="49" dur="500" fill="hold"/>
                                        <p:tgtEl>
                                          <p:spTgt spid="135186"/>
                                        </p:tgtEl>
                                        <p:attrNameLst>
                                          <p:attrName>ppt_y</p:attrName>
                                        </p:attrNameLst>
                                      </p:cBhvr>
                                      <p:tavLst>
                                        <p:tav tm="0">
                                          <p:val>
                                            <p:strVal val="0-#ppt_h/2"/>
                                          </p:val>
                                        </p:tav>
                                        <p:tav tm="100000">
                                          <p:val>
                                            <p:strVal val="#ppt_y"/>
                                          </p:val>
                                        </p:tav>
                                      </p:tavLst>
                                    </p:anim>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grpId="0" nodeType="clickEffect">
                                  <p:stCondLst>
                                    <p:cond delay="0"/>
                                  </p:stCondLst>
                                  <p:childTnLst>
                                    <p:set>
                                      <p:cBhvr>
                                        <p:cTn id="53" dur="1" fill="hold">
                                          <p:stCondLst>
                                            <p:cond delay="0"/>
                                          </p:stCondLst>
                                        </p:cTn>
                                        <p:tgtEl>
                                          <p:spTgt spid="135190"/>
                                        </p:tgtEl>
                                        <p:attrNameLst>
                                          <p:attrName>style.visibility</p:attrName>
                                        </p:attrNameLst>
                                      </p:cBhvr>
                                      <p:to>
                                        <p:strVal val="visible"/>
                                      </p:to>
                                    </p:set>
                                    <p:anim calcmode="lin" valueType="num">
                                      <p:cBhvr>
                                        <p:cTn id="54" dur="500" fill="hold"/>
                                        <p:tgtEl>
                                          <p:spTgt spid="135190"/>
                                        </p:tgtEl>
                                        <p:attrNameLst>
                                          <p:attrName>ppt_w</p:attrName>
                                        </p:attrNameLst>
                                      </p:cBhvr>
                                      <p:tavLst>
                                        <p:tav tm="0">
                                          <p:val>
                                            <p:fltVal val="0.000000"/>
                                          </p:val>
                                        </p:tav>
                                        <p:tav tm="100000">
                                          <p:val>
                                            <p:strVal val="#ppt_w"/>
                                          </p:val>
                                        </p:tav>
                                      </p:tavLst>
                                    </p:anim>
                                    <p:anim calcmode="lin" valueType="num">
                                      <p:cBhvr>
                                        <p:cTn id="55" dur="500" fill="hold"/>
                                        <p:tgtEl>
                                          <p:spTgt spid="135190"/>
                                        </p:tgtEl>
                                        <p:attrNameLst>
                                          <p:attrName>ppt_h</p:attrName>
                                        </p:attrNameLst>
                                      </p:cBhvr>
                                      <p:tavLst>
                                        <p:tav tm="0">
                                          <p:val>
                                            <p:fltVal val="0.000000"/>
                                          </p:val>
                                        </p:tav>
                                        <p:tav tm="100000">
                                          <p:val>
                                            <p:strVal val="#ppt_h"/>
                                          </p:val>
                                        </p:tav>
                                      </p:tavLst>
                                    </p:anim>
                                    <p:animEffect transition="in" filter="fade">
                                      <p:cBhvr>
                                        <p:cTn id="56" dur="500"/>
                                        <p:tgtEl>
                                          <p:spTgt spid="13519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5171" grpId="0"/>
      <p:bldP spid="135172" grpId="0"/>
      <p:bldP spid="135184" grpId="0" animBg="1"/>
      <p:bldP spid="135185" grpId="0" animBg="1"/>
      <p:bldP spid="135186" grpId="0" animBg="1"/>
      <p:bldP spid="135190"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7762" name="Text Box 2"/>
          <p:cNvSpPr txBox="1"/>
          <p:nvPr/>
        </p:nvSpPr>
        <p:spPr>
          <a:xfrm>
            <a:off x="0" y="0"/>
            <a:ext cx="4672013" cy="5794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solidFill>
                  <a:schemeClr val="accent1"/>
                </a:solidFill>
                <a:latin typeface="黑体" panose="02010609060101010101" pitchFamily="2" charset="-122"/>
                <a:ea typeface="黑体" panose="02010609060101010101" pitchFamily="2" charset="-122"/>
              </a:rPr>
              <a:t>一、显微镜的种类及原理</a:t>
            </a:r>
            <a:endParaRPr lang="zh-CN" altLang="en-US" sz="2400" b="1" dirty="0">
              <a:latin typeface="黑体" panose="02010609060101010101" pitchFamily="2" charset="-122"/>
              <a:ea typeface="黑体" panose="02010609060101010101" pitchFamily="2" charset="-122"/>
            </a:endParaRPr>
          </a:p>
        </p:txBody>
      </p:sp>
      <p:sp>
        <p:nvSpPr>
          <p:cNvPr id="117763" name="Text Box 3"/>
          <p:cNvSpPr txBox="1"/>
          <p:nvPr/>
        </p:nvSpPr>
        <p:spPr>
          <a:xfrm>
            <a:off x="5741988" y="0"/>
            <a:ext cx="3402012"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latin typeface="黑体" panose="02010609060101010101" pitchFamily="2" charset="-122"/>
                <a:ea typeface="黑体" panose="02010609060101010101" pitchFamily="2" charset="-122"/>
              </a:rPr>
              <a:t>7.  扫描隧道显微镜</a:t>
            </a:r>
            <a:endParaRPr lang="zh-CN" altLang="en-US" sz="2400" b="1" dirty="0">
              <a:latin typeface="黑体" panose="02010609060101010101" pitchFamily="2" charset="-122"/>
              <a:ea typeface="黑体" panose="02010609060101010101" pitchFamily="2" charset="-122"/>
            </a:endParaRPr>
          </a:p>
        </p:txBody>
      </p:sp>
      <p:sp>
        <p:nvSpPr>
          <p:cNvPr id="117764" name="Text Box 4"/>
          <p:cNvSpPr txBox="1"/>
          <p:nvPr/>
        </p:nvSpPr>
        <p:spPr>
          <a:xfrm>
            <a:off x="250825" y="981075"/>
            <a:ext cx="8893175" cy="5318125"/>
          </a:xfrm>
          <a:prstGeom prst="rect">
            <a:avLst/>
          </a:prstGeom>
          <a:solidFill>
            <a:schemeClr val="bg2"/>
          </a:solidFill>
          <a:ln w="9525" cap="flat" cmpd="sng">
            <a:solidFill>
              <a:srgbClr val="FF0000"/>
            </a:solidFill>
            <a:prstDash val="solid"/>
            <a:miter/>
            <a:headEnd type="none" w="med" len="med"/>
            <a:tailEnd type="none" w="med" len="med"/>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lnSpc>
                <a:spcPct val="160000"/>
              </a:lnSpc>
              <a:spcBef>
                <a:spcPct val="0"/>
              </a:spcBef>
              <a:buNone/>
            </a:pPr>
            <a:r>
              <a:rPr lang="en-US" altLang="zh-CN" sz="1800" b="1" dirty="0">
                <a:latin typeface="黑体" panose="02010609060101010101" pitchFamily="2" charset="-122"/>
                <a:ea typeface="黑体" panose="02010609060101010101" pitchFamily="2" charset="-122"/>
              </a:rPr>
              <a:t>         STM</a:t>
            </a:r>
            <a:r>
              <a:rPr lang="zh-CN" altLang="en-US" sz="1800" b="1" dirty="0">
                <a:latin typeface="黑体" panose="02010609060101010101" pitchFamily="2" charset="-122"/>
                <a:ea typeface="黑体" panose="02010609060101010101" pitchFamily="2" charset="-122"/>
              </a:rPr>
              <a:t>的横向分辨率可以达到</a:t>
            </a:r>
            <a:r>
              <a:rPr lang="en-US" altLang="zh-CN" sz="1800" b="1" dirty="0">
                <a:latin typeface="黑体" panose="02010609060101010101" pitchFamily="2" charset="-122"/>
                <a:ea typeface="黑体" panose="02010609060101010101" pitchFamily="2" charset="-122"/>
              </a:rPr>
              <a:t>0.1-0.2 nm</a:t>
            </a:r>
            <a:r>
              <a:rPr lang="zh-CN" altLang="en-US" sz="1800" b="1" dirty="0">
                <a:latin typeface="黑体" panose="02010609060101010101" pitchFamily="2" charset="-122"/>
                <a:ea typeface="黑体" panose="02010609060101010101" pitchFamily="2" charset="-122"/>
              </a:rPr>
              <a:t>，纵向分辨率可以达到</a:t>
            </a:r>
            <a:r>
              <a:rPr lang="en-US" altLang="zh-CN" sz="1800" b="1" dirty="0">
                <a:latin typeface="黑体" panose="02010609060101010101" pitchFamily="2" charset="-122"/>
                <a:ea typeface="黑体" panose="02010609060101010101" pitchFamily="2" charset="-122"/>
              </a:rPr>
              <a:t>0.001 nm</a:t>
            </a:r>
            <a:r>
              <a:rPr lang="zh-CN" altLang="en-US" sz="1800" b="1" dirty="0">
                <a:latin typeface="黑体" panose="02010609060101010101" pitchFamily="2" charset="-122"/>
                <a:ea typeface="黑体" panose="02010609060101010101" pitchFamily="2" charset="-122"/>
              </a:rPr>
              <a:t>，是</a:t>
            </a:r>
            <a:r>
              <a:rPr lang="zh-CN" altLang="en-US" sz="2800" b="1" u="sng" dirty="0">
                <a:solidFill>
                  <a:schemeClr val="folHlink"/>
                </a:solidFill>
                <a:latin typeface="黑体" panose="02010609060101010101" pitchFamily="2" charset="-122"/>
                <a:ea typeface="黑体" panose="02010609060101010101" pitchFamily="2" charset="-122"/>
              </a:rPr>
              <a:t>目前分辨率最高的显微镜</a:t>
            </a:r>
            <a:r>
              <a:rPr lang="zh-CN" altLang="en-US" sz="1800" b="1" dirty="0">
                <a:latin typeface="黑体" panose="02010609060101010101" pitchFamily="2" charset="-122"/>
                <a:ea typeface="黑体" panose="02010609060101010101" pitchFamily="2" charset="-122"/>
              </a:rPr>
              <a:t>，足以对单个的原子进行观察。此外，由于</a:t>
            </a:r>
            <a:r>
              <a:rPr lang="en-US" altLang="zh-CN" sz="1800" b="1" dirty="0">
                <a:latin typeface="黑体" panose="02010609060101010101" pitchFamily="2" charset="-122"/>
                <a:ea typeface="黑体" panose="02010609060101010101" pitchFamily="2" charset="-122"/>
              </a:rPr>
              <a:t>STM</a:t>
            </a:r>
            <a:r>
              <a:rPr lang="zh-CN" altLang="en-US" sz="1800" b="1" dirty="0">
                <a:latin typeface="黑体" panose="02010609060101010101" pitchFamily="2" charset="-122"/>
                <a:ea typeface="黑体" panose="02010609060101010101" pitchFamily="2" charset="-122"/>
              </a:rPr>
              <a:t>在扫描时</a:t>
            </a:r>
            <a:r>
              <a:rPr lang="zh-CN" altLang="en-US" sz="2800" b="1" dirty="0">
                <a:solidFill>
                  <a:srgbClr val="66FF33"/>
                </a:solidFill>
                <a:latin typeface="黑体" panose="02010609060101010101" pitchFamily="2" charset="-122"/>
                <a:ea typeface="黑体" panose="02010609060101010101" pitchFamily="2" charset="-122"/>
              </a:rPr>
              <a:t>不接触样品，又没有高能电子束轰击</a:t>
            </a:r>
            <a:r>
              <a:rPr lang="zh-CN" altLang="en-US" sz="1800" b="1" dirty="0">
                <a:latin typeface="黑体" panose="02010609060101010101" pitchFamily="2" charset="-122"/>
                <a:ea typeface="黑体" panose="02010609060101010101" pitchFamily="2" charset="-122"/>
              </a:rPr>
              <a:t>，原则上讲可以避免样品的变形。而且，它</a:t>
            </a:r>
            <a:r>
              <a:rPr lang="zh-CN" altLang="en-US" sz="2400" b="1" u="sng" dirty="0">
                <a:solidFill>
                  <a:srgbClr val="00FFFF"/>
                </a:solidFill>
                <a:latin typeface="黑体" panose="02010609060101010101" pitchFamily="2" charset="-122"/>
                <a:ea typeface="黑体" panose="02010609060101010101" pitchFamily="2" charset="-122"/>
              </a:rPr>
              <a:t>不仅可以在真空，而且可以在保持样品生理条件的大气及液体环境下工作。</a:t>
            </a:r>
            <a:endParaRPr lang="zh-CN" altLang="en-US" sz="2400" b="1" u="sng" dirty="0">
              <a:solidFill>
                <a:srgbClr val="00FFFF"/>
              </a:solidFill>
              <a:latin typeface="黑体" panose="02010609060101010101" pitchFamily="2" charset="-122"/>
              <a:ea typeface="黑体" panose="02010609060101010101" pitchFamily="2" charset="-122"/>
            </a:endParaRPr>
          </a:p>
          <a:p>
            <a:pPr marL="0" lvl="0" indent="0">
              <a:lnSpc>
                <a:spcPct val="160000"/>
              </a:lnSpc>
              <a:spcBef>
                <a:spcPct val="0"/>
              </a:spcBef>
              <a:buNone/>
            </a:pPr>
            <a:r>
              <a:rPr lang="en-US" altLang="zh-CN" sz="1800" b="1" dirty="0">
                <a:latin typeface="黑体" panose="02010609060101010101" pitchFamily="2" charset="-122"/>
                <a:ea typeface="黑体" panose="02010609060101010101" pitchFamily="2" charset="-122"/>
              </a:rPr>
              <a:t>        STM</a:t>
            </a:r>
            <a:r>
              <a:rPr lang="zh-CN" altLang="en-US" sz="2400" b="1" dirty="0">
                <a:solidFill>
                  <a:srgbClr val="00FFFF"/>
                </a:solidFill>
                <a:latin typeface="黑体" panose="02010609060101010101" pitchFamily="2" charset="-122"/>
                <a:ea typeface="黑体" panose="02010609060101010101" pitchFamily="2" charset="-122"/>
              </a:rPr>
              <a:t>对生命科学研究领域具有十分重要的意义</a:t>
            </a:r>
            <a:r>
              <a:rPr lang="zh-CN" altLang="en-US" sz="1800" b="1" dirty="0">
                <a:latin typeface="黑体" panose="02010609060101010101" pitchFamily="2" charset="-122"/>
                <a:ea typeface="黑体" panose="02010609060101010101" pitchFamily="2" charset="-122"/>
              </a:rPr>
              <a:t>。目前，人们已利用</a:t>
            </a:r>
            <a:r>
              <a:rPr lang="en-US" altLang="zh-CN" sz="1800" b="1" dirty="0">
                <a:latin typeface="黑体" panose="02010609060101010101" pitchFamily="2" charset="-122"/>
                <a:ea typeface="黑体" panose="02010609060101010101" pitchFamily="2" charset="-122"/>
              </a:rPr>
              <a:t>STM</a:t>
            </a:r>
            <a:r>
              <a:rPr lang="zh-CN" altLang="en-US" sz="1800" b="1" dirty="0">
                <a:latin typeface="黑体" panose="02010609060101010101" pitchFamily="2" charset="-122"/>
                <a:ea typeface="黑体" panose="02010609060101010101" pitchFamily="2" charset="-122"/>
              </a:rPr>
              <a:t>直接观察到</a:t>
            </a:r>
            <a:r>
              <a:rPr lang="en-US" altLang="zh-CN" sz="1800" b="1" dirty="0">
                <a:latin typeface="黑体" panose="02010609060101010101" pitchFamily="2" charset="-122"/>
                <a:ea typeface="黑体" panose="02010609060101010101" pitchFamily="2" charset="-122"/>
              </a:rPr>
              <a:t>DNA</a:t>
            </a:r>
            <a:r>
              <a:rPr lang="zh-CN" altLang="en-US" sz="1800" b="1" dirty="0">
                <a:latin typeface="黑体" panose="02010609060101010101" pitchFamily="2" charset="-122"/>
                <a:ea typeface="黑体" panose="02010609060101010101" pitchFamily="2" charset="-122"/>
              </a:rPr>
              <a:t>，</a:t>
            </a:r>
            <a:r>
              <a:rPr lang="en-US" altLang="zh-CN" sz="1800" b="1" dirty="0">
                <a:latin typeface="黑体" panose="02010609060101010101" pitchFamily="2" charset="-122"/>
                <a:ea typeface="黑体" panose="02010609060101010101" pitchFamily="2" charset="-122"/>
              </a:rPr>
              <a:t>RNA</a:t>
            </a:r>
            <a:r>
              <a:rPr lang="zh-CN" altLang="en-US" sz="1800" b="1" dirty="0">
                <a:latin typeface="黑体" panose="02010609060101010101" pitchFamily="2" charset="-122"/>
                <a:ea typeface="黑体" panose="02010609060101010101" pitchFamily="2" charset="-122"/>
              </a:rPr>
              <a:t>和蛋白质等生物大分子，及生物膜，古生菌的细胞壁，病毒等结构。</a:t>
            </a:r>
            <a:endParaRPr lang="zh-CN" altLang="en-US" sz="1800" b="1" dirty="0">
              <a:latin typeface="黑体" panose="02010609060101010101" pitchFamily="2" charset="-122"/>
              <a:ea typeface="黑体" panose="02010609060101010101" pitchFamily="2" charset="-122"/>
            </a:endParaRPr>
          </a:p>
          <a:p>
            <a:pPr marL="0" lvl="0" indent="0" algn="ctr">
              <a:lnSpc>
                <a:spcPct val="160000"/>
              </a:lnSpc>
              <a:spcBef>
                <a:spcPct val="0"/>
              </a:spcBef>
              <a:buNone/>
            </a:pPr>
            <a:r>
              <a:rPr lang="zh-CN" altLang="en-US" b="1" dirty="0">
                <a:solidFill>
                  <a:schemeClr val="accent1"/>
                </a:solidFill>
                <a:latin typeface="黑体" panose="02010609060101010101" pitchFamily="2" charset="-122"/>
                <a:ea typeface="黑体" panose="02010609060101010101" pitchFamily="2" charset="-122"/>
              </a:rPr>
              <a:t>（</a:t>
            </a:r>
            <a:r>
              <a:rPr lang="en-US" altLang="zh-CN" b="1" dirty="0">
                <a:solidFill>
                  <a:schemeClr val="accent1"/>
                </a:solidFill>
                <a:latin typeface="黑体" panose="02010609060101010101" pitchFamily="2" charset="-122"/>
                <a:ea typeface="黑体" panose="02010609060101010101" pitchFamily="2" charset="-122"/>
              </a:rPr>
              <a:t>P26</a:t>
            </a:r>
            <a:r>
              <a:rPr lang="zh-CN" altLang="en-US" b="1" dirty="0">
                <a:solidFill>
                  <a:schemeClr val="accent1"/>
                </a:solidFill>
                <a:latin typeface="黑体" panose="02010609060101010101" pitchFamily="2" charset="-122"/>
                <a:ea typeface="黑体" panose="02010609060101010101" pitchFamily="2" charset="-122"/>
              </a:rPr>
              <a:t>）</a:t>
            </a:r>
            <a:r>
              <a:rPr lang="zh-CN" altLang="en-US" sz="1800" b="1" dirty="0">
                <a:latin typeface="黑体" panose="02010609060101010101" pitchFamily="2" charset="-122"/>
                <a:ea typeface="黑体" panose="02010609060101010101" pitchFamily="2" charset="-122"/>
              </a:rPr>
              <a:t>　　</a:t>
            </a:r>
            <a:endParaRPr lang="zh-CN" altLang="en-US" sz="1800" b="1" dirty="0">
              <a:latin typeface="黑体" panose="02010609060101010101" pitchFamily="2" charset="-122"/>
              <a:ea typeface="黑体" panose="02010609060101010101" pitchFamily="2" charset="-122"/>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19810" name="Text Box 2"/>
          <p:cNvSpPr txBox="1"/>
          <p:nvPr/>
        </p:nvSpPr>
        <p:spPr>
          <a:xfrm>
            <a:off x="0" y="0"/>
            <a:ext cx="4672013" cy="5794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solidFill>
                  <a:schemeClr val="accent1"/>
                </a:solidFill>
                <a:latin typeface="黑体" panose="02010609060101010101" pitchFamily="2" charset="-122"/>
                <a:ea typeface="黑体" panose="02010609060101010101" pitchFamily="2" charset="-122"/>
              </a:rPr>
              <a:t>一、显微镜的种类及原理</a:t>
            </a:r>
            <a:endParaRPr lang="zh-CN" altLang="en-US" sz="2400" b="1" dirty="0">
              <a:latin typeface="黑体" panose="02010609060101010101" pitchFamily="2" charset="-122"/>
              <a:ea typeface="黑体" panose="02010609060101010101" pitchFamily="2" charset="-122"/>
            </a:endParaRPr>
          </a:p>
        </p:txBody>
      </p:sp>
      <p:sp>
        <p:nvSpPr>
          <p:cNvPr id="119811" name="Text Box 3"/>
          <p:cNvSpPr txBox="1"/>
          <p:nvPr/>
        </p:nvSpPr>
        <p:spPr>
          <a:xfrm>
            <a:off x="288925" y="806450"/>
            <a:ext cx="3402013"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latin typeface="黑体" panose="02010609060101010101" pitchFamily="2" charset="-122"/>
                <a:ea typeface="黑体" panose="02010609060101010101" pitchFamily="2" charset="-122"/>
              </a:rPr>
              <a:t>7.  扫描隧道显微镜</a:t>
            </a:r>
            <a:endParaRPr lang="zh-CN" altLang="en-US" sz="2400" b="1" dirty="0">
              <a:latin typeface="黑体" panose="02010609060101010101" pitchFamily="2" charset="-122"/>
              <a:ea typeface="黑体" panose="02010609060101010101" pitchFamily="2" charset="-122"/>
            </a:endParaRPr>
          </a:p>
        </p:txBody>
      </p:sp>
      <p:pic>
        <p:nvPicPr>
          <p:cNvPr id="119812" name="Picture 4" descr="隧道电镜(硅原子)"/>
          <p:cNvPicPr>
            <a:picLocks noChangeAspect="1"/>
          </p:cNvPicPr>
          <p:nvPr/>
        </p:nvPicPr>
        <p:blipFill>
          <a:blip r:embed="rId1"/>
          <a:stretch>
            <a:fillRect/>
          </a:stretch>
        </p:blipFill>
        <p:spPr>
          <a:xfrm>
            <a:off x="0" y="3003550"/>
            <a:ext cx="5638800" cy="3854450"/>
          </a:xfrm>
          <a:prstGeom prst="rect">
            <a:avLst/>
          </a:prstGeom>
          <a:noFill/>
          <a:ln w="9525">
            <a:noFill/>
          </a:ln>
        </p:spPr>
      </p:pic>
      <p:pic>
        <p:nvPicPr>
          <p:cNvPr id="119813" name="Picture 5" descr="隧道电镜(DNA)"/>
          <p:cNvPicPr>
            <a:picLocks noChangeAspect="1"/>
          </p:cNvPicPr>
          <p:nvPr/>
        </p:nvPicPr>
        <p:blipFill>
          <a:blip r:embed="rId2"/>
          <a:stretch>
            <a:fillRect/>
          </a:stretch>
        </p:blipFill>
        <p:spPr>
          <a:xfrm>
            <a:off x="4597400" y="0"/>
            <a:ext cx="4546600" cy="5810250"/>
          </a:xfrm>
          <a:prstGeom prst="rect">
            <a:avLst/>
          </a:prstGeom>
          <a:noFill/>
          <a:ln w="9525">
            <a:noFill/>
          </a:ln>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1858" name="Text Box 2"/>
          <p:cNvSpPr txBox="1"/>
          <p:nvPr/>
        </p:nvSpPr>
        <p:spPr>
          <a:xfrm>
            <a:off x="0" y="0"/>
            <a:ext cx="4672013" cy="5794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solidFill>
                  <a:schemeClr val="accent1"/>
                </a:solidFill>
                <a:latin typeface="黑体" panose="02010609060101010101" pitchFamily="2" charset="-122"/>
                <a:ea typeface="黑体" panose="02010609060101010101" pitchFamily="2" charset="-122"/>
              </a:rPr>
              <a:t>一、显微镜的种类及原理</a:t>
            </a:r>
            <a:endParaRPr lang="zh-CN" altLang="en-US" sz="2400" b="1" dirty="0">
              <a:latin typeface="黑体" panose="02010609060101010101" pitchFamily="2" charset="-122"/>
              <a:ea typeface="黑体" panose="02010609060101010101" pitchFamily="2" charset="-122"/>
            </a:endParaRPr>
          </a:p>
        </p:txBody>
      </p:sp>
      <p:sp>
        <p:nvSpPr>
          <p:cNvPr id="121859" name="Text Box 3"/>
          <p:cNvSpPr txBox="1"/>
          <p:nvPr/>
        </p:nvSpPr>
        <p:spPr>
          <a:xfrm>
            <a:off x="288925" y="806450"/>
            <a:ext cx="3073400" cy="523875"/>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en-US" altLang="zh-CN" sz="2800" b="1" dirty="0">
                <a:latin typeface="黑体" panose="02010609060101010101" pitchFamily="2" charset="-122"/>
                <a:ea typeface="黑体" panose="02010609060101010101" pitchFamily="2" charset="-122"/>
              </a:rPr>
              <a:t>8</a:t>
            </a:r>
            <a:r>
              <a:rPr lang="zh-CN" altLang="en-US" sz="2800" b="1" dirty="0">
                <a:latin typeface="黑体" panose="02010609060101010101" pitchFamily="2" charset="-122"/>
                <a:ea typeface="黑体" panose="02010609060101010101" pitchFamily="2" charset="-122"/>
              </a:rPr>
              <a:t>.  原子力显微镜</a:t>
            </a:r>
            <a:endParaRPr lang="zh-CN" altLang="en-US" sz="2400" b="1" dirty="0">
              <a:latin typeface="黑体" panose="02010609060101010101" pitchFamily="2" charset="-122"/>
              <a:ea typeface="黑体" panose="02010609060101010101" pitchFamily="2" charset="-122"/>
            </a:endParaRPr>
          </a:p>
        </p:txBody>
      </p:sp>
      <p:sp>
        <p:nvSpPr>
          <p:cNvPr id="121860" name="TextBox 5"/>
          <p:cNvSpPr txBox="1"/>
          <p:nvPr/>
        </p:nvSpPr>
        <p:spPr>
          <a:xfrm>
            <a:off x="357188" y="2143125"/>
            <a:ext cx="8286750" cy="3108325"/>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en-US" altLang="zh-CN" sz="2800" dirty="0">
                <a:latin typeface="黑体" panose="02010609060101010101" pitchFamily="2" charset="-122"/>
                <a:ea typeface="黑体" panose="02010609060101010101" pitchFamily="2" charset="-122"/>
              </a:rPr>
              <a:t>   </a:t>
            </a:r>
            <a:r>
              <a:rPr lang="zh-CN" altLang="en-US" sz="2800" dirty="0">
                <a:latin typeface="黑体" panose="02010609060101010101" pitchFamily="2" charset="-122"/>
                <a:ea typeface="黑体" panose="02010609060101010101" pitchFamily="2" charset="-122"/>
              </a:rPr>
              <a:t>利用细小探针对样品表面进行恒定高度扫描，但是不产生隧道电流。而是通过激光装置监测探针随样品表面的升降变化，获取样品表面形貌特征。</a:t>
            </a:r>
            <a:endParaRPr lang="en-US" altLang="zh-CN" sz="2800" dirty="0">
              <a:latin typeface="黑体" panose="02010609060101010101" pitchFamily="2" charset="-122"/>
              <a:ea typeface="黑体" panose="02010609060101010101" pitchFamily="2" charset="-122"/>
            </a:endParaRPr>
          </a:p>
          <a:p>
            <a:pPr marL="0" lvl="0" indent="0">
              <a:spcBef>
                <a:spcPct val="0"/>
              </a:spcBef>
              <a:buNone/>
            </a:pPr>
            <a:endParaRPr lang="en-US" altLang="zh-CN" sz="2800" dirty="0">
              <a:latin typeface="黑体" panose="02010609060101010101" pitchFamily="2" charset="-122"/>
              <a:ea typeface="黑体" panose="02010609060101010101" pitchFamily="2" charset="-122"/>
            </a:endParaRPr>
          </a:p>
          <a:p>
            <a:pPr marL="0" lvl="0" indent="0">
              <a:spcBef>
                <a:spcPct val="0"/>
              </a:spcBef>
              <a:buNone/>
            </a:pPr>
            <a:r>
              <a:rPr lang="zh-CN" altLang="en-US" sz="2800" dirty="0">
                <a:latin typeface="黑体" panose="02010609060101010101" pitchFamily="2" charset="-122"/>
                <a:ea typeface="黑体" panose="02010609060101010101" pitchFamily="2" charset="-122"/>
              </a:rPr>
              <a:t>特点：可以对不具有导电性，或者导电性能较差的样品进行观察。</a:t>
            </a:r>
            <a:endParaRPr lang="zh-CN" altLang="en-US" sz="2800" dirty="0">
              <a:latin typeface="黑体" panose="02010609060101010101" pitchFamily="2" charset="-122"/>
              <a:ea typeface="黑体" panose="02010609060101010101" pitchFamily="2" charset="-122"/>
            </a:endParaRPr>
          </a:p>
          <a:p>
            <a:pPr marL="0" lvl="0" indent="0">
              <a:spcBef>
                <a:spcPct val="0"/>
              </a:spcBef>
              <a:buNone/>
            </a:pPr>
            <a:endParaRPr lang="zh-CN" altLang="en-US" sz="2800" dirty="0">
              <a:latin typeface="黑体" panose="02010609060101010101" pitchFamily="2" charset="-122"/>
              <a:ea typeface="黑体" panose="02010609060101010101" pitchFamily="2" charset="-122"/>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3906" name="文本框 1"/>
          <p:cNvSpPr txBox="1"/>
          <p:nvPr/>
        </p:nvSpPr>
        <p:spPr>
          <a:xfrm>
            <a:off x="827088" y="908050"/>
            <a:ext cx="7561262" cy="2678113"/>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800" b="1" dirty="0">
                <a:solidFill>
                  <a:srgbClr val="FFC000"/>
                </a:solidFill>
                <a:latin typeface="黑体" panose="02010609060101010101" pitchFamily="2" charset="-122"/>
                <a:ea typeface="黑体" panose="02010609060101010101" pitchFamily="2" charset="-122"/>
              </a:rPr>
              <a:t>下列那个显微镜采用提高反差的策略？</a:t>
            </a:r>
            <a:endParaRPr lang="en-US" altLang="zh-CN" sz="2800" b="1" dirty="0">
              <a:solidFill>
                <a:srgbClr val="FFC000"/>
              </a:solidFill>
              <a:latin typeface="黑体" panose="02010609060101010101" pitchFamily="2" charset="-122"/>
              <a:ea typeface="黑体" panose="02010609060101010101" pitchFamily="2" charset="-122"/>
            </a:endParaRPr>
          </a:p>
          <a:p>
            <a:pPr marL="0" lvl="0" indent="0">
              <a:spcBef>
                <a:spcPct val="0"/>
              </a:spcBef>
              <a:buNone/>
            </a:pPr>
            <a:endParaRPr lang="en-US" altLang="zh-CN" sz="2800" b="1" dirty="0">
              <a:solidFill>
                <a:srgbClr val="FFC000"/>
              </a:solidFill>
              <a:latin typeface="黑体" panose="02010609060101010101" pitchFamily="2" charset="-122"/>
              <a:ea typeface="黑体" panose="02010609060101010101" pitchFamily="2" charset="-122"/>
            </a:endParaRPr>
          </a:p>
          <a:p>
            <a:pPr marL="0" lvl="0" indent="0">
              <a:spcBef>
                <a:spcPct val="0"/>
              </a:spcBef>
              <a:buNone/>
            </a:pPr>
            <a:r>
              <a:rPr lang="en-US" altLang="zh-CN" sz="2800" dirty="0">
                <a:latin typeface="黑体" panose="02010609060101010101" pitchFamily="2" charset="-122"/>
                <a:ea typeface="黑体" panose="02010609060101010101" pitchFamily="2" charset="-122"/>
              </a:rPr>
              <a:t>A.</a:t>
            </a:r>
            <a:r>
              <a:rPr lang="zh-CN" altLang="en-US" sz="2800" dirty="0">
                <a:latin typeface="黑体" panose="02010609060101010101" pitchFamily="2" charset="-122"/>
                <a:ea typeface="黑体" panose="02010609060101010101" pitchFamily="2" charset="-122"/>
              </a:rPr>
              <a:t>暗视野显微镜；</a:t>
            </a:r>
            <a:endParaRPr lang="en-US" altLang="zh-CN" sz="2800" dirty="0">
              <a:latin typeface="黑体" panose="02010609060101010101" pitchFamily="2" charset="-122"/>
              <a:ea typeface="黑体" panose="02010609060101010101" pitchFamily="2" charset="-122"/>
            </a:endParaRPr>
          </a:p>
          <a:p>
            <a:pPr marL="0" lvl="0" indent="0">
              <a:spcBef>
                <a:spcPct val="0"/>
              </a:spcBef>
              <a:buNone/>
            </a:pPr>
            <a:r>
              <a:rPr lang="en-US" altLang="zh-CN" sz="2800" dirty="0">
                <a:latin typeface="黑体" panose="02010609060101010101" pitchFamily="2" charset="-122"/>
                <a:ea typeface="黑体" panose="02010609060101010101" pitchFamily="2" charset="-122"/>
              </a:rPr>
              <a:t>B.</a:t>
            </a:r>
            <a:r>
              <a:rPr lang="zh-CN" altLang="en-US" sz="2800" dirty="0">
                <a:latin typeface="黑体" panose="02010609060101010101" pitchFamily="2" charset="-122"/>
                <a:ea typeface="黑体" panose="02010609060101010101" pitchFamily="2" charset="-122"/>
              </a:rPr>
              <a:t>相差显微镜；</a:t>
            </a:r>
            <a:endParaRPr lang="en-US" altLang="zh-CN" sz="2800" dirty="0">
              <a:latin typeface="黑体" panose="02010609060101010101" pitchFamily="2" charset="-122"/>
              <a:ea typeface="黑体" panose="02010609060101010101" pitchFamily="2" charset="-122"/>
            </a:endParaRPr>
          </a:p>
          <a:p>
            <a:pPr marL="0" lvl="0" indent="0">
              <a:spcBef>
                <a:spcPct val="0"/>
              </a:spcBef>
              <a:buNone/>
            </a:pPr>
            <a:r>
              <a:rPr lang="en-US" altLang="zh-CN" sz="2800" dirty="0">
                <a:latin typeface="黑体" panose="02010609060101010101" pitchFamily="2" charset="-122"/>
                <a:ea typeface="黑体" panose="02010609060101010101" pitchFamily="2" charset="-122"/>
              </a:rPr>
              <a:t>C.</a:t>
            </a:r>
            <a:r>
              <a:rPr lang="zh-CN" altLang="en-US" sz="2800" dirty="0">
                <a:latin typeface="黑体" panose="02010609060101010101" pitchFamily="2" charset="-122"/>
                <a:ea typeface="黑体" panose="02010609060101010101" pitchFamily="2" charset="-122"/>
              </a:rPr>
              <a:t>荧光显微镜；</a:t>
            </a:r>
            <a:endParaRPr lang="en-US" altLang="zh-CN" sz="2800" dirty="0">
              <a:latin typeface="黑体" panose="02010609060101010101" pitchFamily="2" charset="-122"/>
              <a:ea typeface="黑体" panose="02010609060101010101" pitchFamily="2" charset="-122"/>
            </a:endParaRPr>
          </a:p>
          <a:p>
            <a:pPr marL="0" lvl="0" indent="0">
              <a:spcBef>
                <a:spcPct val="0"/>
              </a:spcBef>
              <a:buNone/>
            </a:pPr>
            <a:r>
              <a:rPr lang="en-US" altLang="zh-CN" sz="2800" dirty="0">
                <a:latin typeface="黑体" panose="02010609060101010101" pitchFamily="2" charset="-122"/>
                <a:ea typeface="黑体" panose="02010609060101010101" pitchFamily="2" charset="-122"/>
              </a:rPr>
              <a:t>D.</a:t>
            </a:r>
            <a:r>
              <a:rPr lang="zh-CN" altLang="en-US" sz="2800" dirty="0">
                <a:latin typeface="黑体" panose="02010609060101010101" pitchFamily="2" charset="-122"/>
                <a:ea typeface="黑体" panose="02010609060101010101" pitchFamily="2" charset="-122"/>
              </a:rPr>
              <a:t>透射电子显微镜。</a:t>
            </a:r>
            <a:endParaRPr lang="zh-CN" altLang="en-US" sz="2800" dirty="0">
              <a:latin typeface="黑体" panose="02010609060101010101" pitchFamily="2" charset="-122"/>
              <a:ea typeface="黑体" panose="02010609060101010101" pitchFamily="2" charset="-122"/>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4930" name="Text Box 2"/>
          <p:cNvSpPr txBox="1"/>
          <p:nvPr/>
        </p:nvSpPr>
        <p:spPr>
          <a:xfrm>
            <a:off x="365125" y="349250"/>
            <a:ext cx="184150"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800" dirty="0">
              <a:ea typeface="黑体" panose="02010609060101010101" pitchFamily="2" charset="-122"/>
            </a:endParaRPr>
          </a:p>
        </p:txBody>
      </p:sp>
      <p:sp>
        <p:nvSpPr>
          <p:cNvPr id="124931" name="Text Box 3"/>
          <p:cNvSpPr txBox="1"/>
          <p:nvPr/>
        </p:nvSpPr>
        <p:spPr>
          <a:xfrm>
            <a:off x="228600" y="228600"/>
            <a:ext cx="5230813"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3600" b="1" dirty="0">
                <a:solidFill>
                  <a:schemeClr val="accent1"/>
                </a:solidFill>
                <a:latin typeface="宋体" panose="02010600030101010101" pitchFamily="2" charset="-122"/>
                <a:ea typeface="黑体" panose="02010609060101010101" pitchFamily="2" charset="-122"/>
              </a:rPr>
              <a:t>二、显微观察样品的制备</a:t>
            </a:r>
            <a:endParaRPr lang="zh-CN" altLang="en-US" sz="2400" b="1" dirty="0">
              <a:latin typeface="宋体" panose="02010600030101010101" pitchFamily="2" charset="-122"/>
              <a:ea typeface="黑体" panose="02010609060101010101" pitchFamily="2" charset="-122"/>
            </a:endParaRPr>
          </a:p>
        </p:txBody>
      </p:sp>
      <p:sp>
        <p:nvSpPr>
          <p:cNvPr id="124932" name="Text Box 4"/>
          <p:cNvSpPr txBox="1"/>
          <p:nvPr/>
        </p:nvSpPr>
        <p:spPr>
          <a:xfrm>
            <a:off x="500063" y="2357438"/>
            <a:ext cx="7715250" cy="2062162"/>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dirty="0"/>
              <a:t>样品制备是显微技术的一个重要环节，直接影响着显微观察效果的好坏。</a:t>
            </a:r>
            <a:endParaRPr lang="en-US" altLang="zh-CN" dirty="0"/>
          </a:p>
          <a:p>
            <a:pPr marL="0" lvl="0" indent="0">
              <a:spcBef>
                <a:spcPct val="0"/>
              </a:spcBef>
              <a:buNone/>
            </a:pPr>
            <a:endParaRPr lang="en-US" altLang="zh-CN" dirty="0"/>
          </a:p>
          <a:p>
            <a:pPr marL="0" lvl="0" indent="0">
              <a:spcBef>
                <a:spcPct val="0"/>
              </a:spcBef>
              <a:buNone/>
            </a:pPr>
            <a:r>
              <a:rPr lang="zh-CN" altLang="en-US" dirty="0"/>
              <a:t>通过各种手段提高其</a:t>
            </a:r>
            <a:r>
              <a:rPr lang="zh-CN" altLang="en-US" dirty="0">
                <a:solidFill>
                  <a:srgbClr val="FFFF00"/>
                </a:solidFill>
              </a:rPr>
              <a:t>反差</a:t>
            </a:r>
            <a:r>
              <a:rPr lang="zh-CN" altLang="en-US" dirty="0"/>
              <a:t>。</a:t>
            </a:r>
            <a:endParaRPr lang="zh-CN" altLang="en-US" dirty="0"/>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6978" name="Text Box 2"/>
          <p:cNvSpPr txBox="1"/>
          <p:nvPr/>
        </p:nvSpPr>
        <p:spPr>
          <a:xfrm>
            <a:off x="365125" y="349250"/>
            <a:ext cx="184150"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800" dirty="0">
              <a:ea typeface="黑体" panose="02010609060101010101" pitchFamily="2" charset="-122"/>
            </a:endParaRPr>
          </a:p>
        </p:txBody>
      </p:sp>
      <p:sp>
        <p:nvSpPr>
          <p:cNvPr id="126979" name="Text Box 3"/>
          <p:cNvSpPr txBox="1"/>
          <p:nvPr/>
        </p:nvSpPr>
        <p:spPr>
          <a:xfrm>
            <a:off x="228600" y="228600"/>
            <a:ext cx="5230813"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3600" b="1" dirty="0">
                <a:solidFill>
                  <a:schemeClr val="accent1"/>
                </a:solidFill>
                <a:latin typeface="宋体" panose="02010600030101010101" pitchFamily="2" charset="-122"/>
                <a:ea typeface="黑体" panose="02010609060101010101" pitchFamily="2" charset="-122"/>
              </a:rPr>
              <a:t>二、显微观察样品的制备</a:t>
            </a:r>
            <a:endParaRPr lang="zh-CN" altLang="en-US" sz="2400" b="1" dirty="0">
              <a:latin typeface="宋体" panose="02010600030101010101" pitchFamily="2" charset="-122"/>
              <a:ea typeface="黑体" panose="02010609060101010101" pitchFamily="2" charset="-122"/>
            </a:endParaRPr>
          </a:p>
        </p:txBody>
      </p:sp>
      <p:sp>
        <p:nvSpPr>
          <p:cNvPr id="126980" name="Text Box 4"/>
          <p:cNvSpPr txBox="1"/>
          <p:nvPr/>
        </p:nvSpPr>
        <p:spPr>
          <a:xfrm>
            <a:off x="500063" y="1285875"/>
            <a:ext cx="8215312" cy="5016500"/>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dirty="0"/>
              <a:t>光镜样品制备：染色制片</a:t>
            </a:r>
            <a:endParaRPr lang="en-US" altLang="zh-CN" dirty="0"/>
          </a:p>
          <a:p>
            <a:pPr marL="0" lvl="0" indent="0">
              <a:spcBef>
                <a:spcPct val="0"/>
              </a:spcBef>
              <a:buNone/>
            </a:pPr>
            <a:endParaRPr lang="en-US" altLang="zh-CN" dirty="0"/>
          </a:p>
          <a:p>
            <a:pPr marL="0" lvl="0" indent="0">
              <a:spcBef>
                <a:spcPct val="0"/>
              </a:spcBef>
              <a:buNone/>
            </a:pPr>
            <a:r>
              <a:rPr lang="zh-CN" altLang="en-US" dirty="0"/>
              <a:t>染料的种类：</a:t>
            </a:r>
            <a:endParaRPr lang="en-US" altLang="zh-CN" dirty="0"/>
          </a:p>
          <a:p>
            <a:pPr marL="0" lvl="0" indent="0">
              <a:spcBef>
                <a:spcPct val="0"/>
              </a:spcBef>
              <a:buNone/>
            </a:pPr>
            <a:r>
              <a:rPr lang="en-US" altLang="zh-CN" dirty="0"/>
              <a:t>(1)</a:t>
            </a:r>
            <a:r>
              <a:rPr lang="zh-CN" altLang="en-US" dirty="0"/>
              <a:t>碱性染料，正电性；</a:t>
            </a:r>
            <a:endParaRPr lang="en-US" altLang="zh-CN" dirty="0"/>
          </a:p>
          <a:p>
            <a:pPr marL="0" lvl="0" indent="0">
              <a:spcBef>
                <a:spcPct val="0"/>
              </a:spcBef>
              <a:buNone/>
            </a:pPr>
            <a:r>
              <a:rPr lang="en-US" altLang="zh-CN" dirty="0"/>
              <a:t>(2) </a:t>
            </a:r>
            <a:r>
              <a:rPr lang="zh-CN" altLang="en-US" dirty="0"/>
              <a:t>酸性染料：负电性</a:t>
            </a:r>
            <a:endParaRPr lang="en-US" altLang="zh-CN" dirty="0"/>
          </a:p>
          <a:p>
            <a:pPr marL="0" lvl="0" indent="0">
              <a:spcBef>
                <a:spcPct val="0"/>
              </a:spcBef>
              <a:buNone/>
            </a:pPr>
            <a:endParaRPr lang="en-US" altLang="zh-CN" dirty="0"/>
          </a:p>
          <a:p>
            <a:pPr marL="0" lvl="0" indent="0">
              <a:spcBef>
                <a:spcPct val="0"/>
              </a:spcBef>
              <a:buNone/>
            </a:pPr>
            <a:r>
              <a:rPr lang="zh-CN" altLang="en-US" dirty="0"/>
              <a:t>常见的</a:t>
            </a:r>
            <a:r>
              <a:rPr lang="zh-CN" altLang="en-US" dirty="0">
                <a:solidFill>
                  <a:srgbClr val="FFFF00"/>
                </a:solidFill>
              </a:rPr>
              <a:t>碱性染料</a:t>
            </a:r>
            <a:r>
              <a:rPr lang="zh-CN" altLang="en-US" dirty="0"/>
              <a:t>：</a:t>
            </a:r>
            <a:endParaRPr lang="en-US" altLang="zh-CN" dirty="0"/>
          </a:p>
          <a:p>
            <a:pPr marL="0" lvl="0" indent="0">
              <a:spcBef>
                <a:spcPct val="0"/>
              </a:spcBef>
              <a:buNone/>
            </a:pPr>
            <a:r>
              <a:rPr lang="en-US" altLang="zh-CN" dirty="0"/>
              <a:t>    </a:t>
            </a:r>
            <a:r>
              <a:rPr lang="zh-CN" altLang="en-US" dirty="0"/>
              <a:t>结晶紫、番红、美兰、孔雀绿、中性红。</a:t>
            </a:r>
            <a:endParaRPr lang="en-US" altLang="zh-CN" dirty="0"/>
          </a:p>
          <a:p>
            <a:pPr marL="0" lvl="0" indent="0">
              <a:spcBef>
                <a:spcPct val="0"/>
              </a:spcBef>
              <a:buNone/>
            </a:pPr>
            <a:r>
              <a:rPr lang="zh-CN" altLang="en-US" dirty="0"/>
              <a:t>常见的</a:t>
            </a:r>
            <a:r>
              <a:rPr lang="zh-CN" altLang="en-US" dirty="0">
                <a:solidFill>
                  <a:srgbClr val="FFFF00"/>
                </a:solidFill>
              </a:rPr>
              <a:t>酸性染料</a:t>
            </a:r>
            <a:r>
              <a:rPr lang="zh-CN" altLang="en-US" dirty="0"/>
              <a:t>：</a:t>
            </a:r>
            <a:endParaRPr lang="en-US" altLang="zh-CN" dirty="0"/>
          </a:p>
          <a:p>
            <a:pPr marL="0" lvl="0" indent="0">
              <a:spcBef>
                <a:spcPct val="0"/>
              </a:spcBef>
              <a:buNone/>
            </a:pPr>
            <a:r>
              <a:rPr lang="en-US" altLang="zh-CN" dirty="0"/>
              <a:t>    </a:t>
            </a:r>
            <a:r>
              <a:rPr lang="zh-CN" altLang="en-US" dirty="0"/>
              <a:t>刚果红、伊红、品红、藻红。</a:t>
            </a:r>
            <a:endParaRPr lang="zh-CN" altLang="en-US" dirty="0"/>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29026" name="Text Box 2"/>
          <p:cNvSpPr txBox="1"/>
          <p:nvPr/>
        </p:nvSpPr>
        <p:spPr>
          <a:xfrm>
            <a:off x="365125" y="349250"/>
            <a:ext cx="184150"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800" dirty="0">
              <a:ea typeface="黑体" panose="02010609060101010101" pitchFamily="2" charset="-122"/>
            </a:endParaRPr>
          </a:p>
        </p:txBody>
      </p:sp>
      <p:sp>
        <p:nvSpPr>
          <p:cNvPr id="129027" name="Text Box 3"/>
          <p:cNvSpPr txBox="1"/>
          <p:nvPr/>
        </p:nvSpPr>
        <p:spPr>
          <a:xfrm>
            <a:off x="228600" y="228600"/>
            <a:ext cx="5230813"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3600" b="1" dirty="0">
                <a:solidFill>
                  <a:schemeClr val="accent1"/>
                </a:solidFill>
                <a:latin typeface="宋体" panose="02010600030101010101" pitchFamily="2" charset="-122"/>
                <a:ea typeface="黑体" panose="02010609060101010101" pitchFamily="2" charset="-122"/>
              </a:rPr>
              <a:t>二、显微观察样品的制备</a:t>
            </a:r>
            <a:endParaRPr lang="zh-CN" altLang="en-US" sz="2400" b="1" dirty="0">
              <a:latin typeface="宋体" panose="02010600030101010101" pitchFamily="2" charset="-122"/>
              <a:ea typeface="黑体" panose="02010609060101010101" pitchFamily="2" charset="-122"/>
            </a:endParaRPr>
          </a:p>
        </p:txBody>
      </p:sp>
      <p:pic>
        <p:nvPicPr>
          <p:cNvPr id="129028" name="Picture 2"/>
          <p:cNvPicPr>
            <a:picLocks noChangeAspect="1"/>
          </p:cNvPicPr>
          <p:nvPr/>
        </p:nvPicPr>
        <p:blipFill>
          <a:blip r:embed="rId1"/>
          <a:stretch>
            <a:fillRect/>
          </a:stretch>
        </p:blipFill>
        <p:spPr>
          <a:xfrm>
            <a:off x="785813" y="1000125"/>
            <a:ext cx="7581900" cy="3810000"/>
          </a:xfrm>
          <a:prstGeom prst="rect">
            <a:avLst/>
          </a:prstGeom>
          <a:noFill/>
          <a:ln w="9525">
            <a:noFill/>
          </a:ln>
        </p:spPr>
      </p:pic>
      <p:pic>
        <p:nvPicPr>
          <p:cNvPr id="160771" name="Picture 3"/>
          <p:cNvPicPr>
            <a:picLocks noChangeAspect="1"/>
          </p:cNvPicPr>
          <p:nvPr/>
        </p:nvPicPr>
        <p:blipFill>
          <a:blip r:embed="rId2"/>
          <a:stretch>
            <a:fillRect/>
          </a:stretch>
        </p:blipFill>
        <p:spPr>
          <a:xfrm>
            <a:off x="790575" y="1571625"/>
            <a:ext cx="7639050" cy="3343275"/>
          </a:xfrm>
          <a:prstGeom prst="rect">
            <a:avLst/>
          </a:prstGeom>
          <a:noFill/>
          <a:ln w="9525">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0771"/>
                                        </p:tgtEl>
                                        <p:attrNameLst>
                                          <p:attrName>style.visibility</p:attrName>
                                        </p:attrNameLst>
                                      </p:cBhvr>
                                      <p:to>
                                        <p:strVal val="visible"/>
                                      </p:to>
                                    </p:set>
                                    <p:anim calcmode="lin" valueType="num">
                                      <p:cBhvr additive="base">
                                        <p:cTn id="7" dur="500" fill="hold"/>
                                        <p:tgtEl>
                                          <p:spTgt spid="160771"/>
                                        </p:tgtEl>
                                        <p:attrNameLst>
                                          <p:attrName>ppt_x</p:attrName>
                                        </p:attrNameLst>
                                      </p:cBhvr>
                                      <p:tavLst>
                                        <p:tav tm="0">
                                          <p:val>
                                            <p:strVal val="#ppt_x"/>
                                          </p:val>
                                        </p:tav>
                                        <p:tav tm="100000">
                                          <p:val>
                                            <p:strVal val="#ppt_x"/>
                                          </p:val>
                                        </p:tav>
                                      </p:tavLst>
                                    </p:anim>
                                    <p:anim calcmode="lin" valueType="num">
                                      <p:cBhvr additive="base">
                                        <p:cTn id="8" dur="500" fill="hold"/>
                                        <p:tgtEl>
                                          <p:spTgt spid="16077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31074" name="Text Box 2"/>
          <p:cNvSpPr txBox="1"/>
          <p:nvPr/>
        </p:nvSpPr>
        <p:spPr>
          <a:xfrm>
            <a:off x="365125" y="349250"/>
            <a:ext cx="184150" cy="519113"/>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endParaRPr lang="zh-CN" altLang="en-US" sz="2800" dirty="0">
              <a:ea typeface="黑体" panose="02010609060101010101" pitchFamily="2" charset="-122"/>
            </a:endParaRPr>
          </a:p>
        </p:txBody>
      </p:sp>
      <p:sp>
        <p:nvSpPr>
          <p:cNvPr id="131075" name="Text Box 3"/>
          <p:cNvSpPr txBox="1"/>
          <p:nvPr/>
        </p:nvSpPr>
        <p:spPr>
          <a:xfrm>
            <a:off x="228600" y="228600"/>
            <a:ext cx="5230813" cy="64135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3600" b="1" dirty="0">
                <a:solidFill>
                  <a:schemeClr val="accent1"/>
                </a:solidFill>
                <a:latin typeface="宋体" panose="02010600030101010101" pitchFamily="2" charset="-122"/>
                <a:ea typeface="黑体" panose="02010609060101010101" pitchFamily="2" charset="-122"/>
              </a:rPr>
              <a:t>二、显微观察样品的制备</a:t>
            </a:r>
            <a:endParaRPr lang="zh-CN" altLang="en-US" sz="2400" b="1" dirty="0">
              <a:latin typeface="宋体" panose="02010600030101010101" pitchFamily="2" charset="-122"/>
              <a:ea typeface="黑体" panose="02010609060101010101" pitchFamily="2" charset="-122"/>
            </a:endParaRPr>
          </a:p>
        </p:txBody>
      </p:sp>
      <p:pic>
        <p:nvPicPr>
          <p:cNvPr id="131076" name="Picture 2"/>
          <p:cNvPicPr>
            <a:picLocks noChangeAspect="1"/>
          </p:cNvPicPr>
          <p:nvPr/>
        </p:nvPicPr>
        <p:blipFill>
          <a:blip r:embed="rId1"/>
          <a:stretch>
            <a:fillRect/>
          </a:stretch>
        </p:blipFill>
        <p:spPr>
          <a:xfrm>
            <a:off x="804863" y="1014413"/>
            <a:ext cx="7534275" cy="4829175"/>
          </a:xfrm>
          <a:prstGeom prst="rect">
            <a:avLst/>
          </a:prstGeom>
          <a:noFill/>
          <a:ln w="9525">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33122" name="Picture 3"/>
          <p:cNvPicPr>
            <a:picLocks noChangeAspect="1"/>
          </p:cNvPicPr>
          <p:nvPr/>
        </p:nvPicPr>
        <p:blipFill>
          <a:blip r:embed="rId1"/>
          <a:stretch>
            <a:fillRect/>
          </a:stretch>
        </p:blipFill>
        <p:spPr>
          <a:xfrm>
            <a:off x="298450" y="357188"/>
            <a:ext cx="8488363" cy="3286125"/>
          </a:xfrm>
          <a:prstGeom prst="rect">
            <a:avLst/>
          </a:prstGeom>
          <a:noFill/>
          <a:ln w="9525">
            <a:noFill/>
          </a:ln>
        </p:spPr>
      </p:pic>
      <p:pic>
        <p:nvPicPr>
          <p:cNvPr id="133123" name="Picture 4"/>
          <p:cNvPicPr>
            <a:picLocks noChangeAspect="1"/>
          </p:cNvPicPr>
          <p:nvPr/>
        </p:nvPicPr>
        <p:blipFill>
          <a:blip r:embed="rId2"/>
          <a:stretch>
            <a:fillRect/>
          </a:stretch>
        </p:blipFill>
        <p:spPr>
          <a:xfrm>
            <a:off x="285750" y="4000500"/>
            <a:ext cx="3781425" cy="2552700"/>
          </a:xfrm>
          <a:prstGeom prst="rect">
            <a:avLst/>
          </a:prstGeom>
          <a:noFill/>
          <a:ln w="9525">
            <a:noFill/>
          </a:ln>
        </p:spPr>
      </p:pic>
      <p:sp>
        <p:nvSpPr>
          <p:cNvPr id="133124" name="TextBox 4"/>
          <p:cNvSpPr txBox="1"/>
          <p:nvPr/>
        </p:nvSpPr>
        <p:spPr>
          <a:xfrm>
            <a:off x="4929188" y="4714875"/>
            <a:ext cx="3000375" cy="954088"/>
          </a:xfrm>
          <a:prstGeom prst="rect">
            <a:avLst/>
          </a:prstGeom>
          <a:noFill/>
          <a:ln w="9525">
            <a:noFill/>
          </a:ln>
        </p:spPr>
        <p:txBody>
          <a:bodyPr>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zh-CN" altLang="en-US" sz="2800" b="1" dirty="0">
                <a:solidFill>
                  <a:srgbClr val="FFFF00"/>
                </a:solidFill>
              </a:rPr>
              <a:t>染色结果与细菌细胞壁结构有关</a:t>
            </a:r>
            <a:endParaRPr lang="zh-CN" altLang="en-US" sz="2800" b="1" dirty="0">
              <a:solidFill>
                <a:srgbClr val="FFFF00"/>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52596" name="Text Box 1044"/>
          <p:cNvSpPr txBox="1"/>
          <p:nvPr/>
        </p:nvSpPr>
        <p:spPr>
          <a:xfrm>
            <a:off x="323850" y="5351463"/>
            <a:ext cx="3603625"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r>
              <a:rPr lang="en-US" altLang="zh-CN" sz="2400" b="1" dirty="0">
                <a:ea typeface="黑体" panose="02010609060101010101" pitchFamily="2" charset="-122"/>
              </a:rPr>
              <a:t>(</a:t>
            </a:r>
            <a:r>
              <a:rPr lang="zh-CN" altLang="en-US" sz="2400" b="1" dirty="0">
                <a:ea typeface="黑体" panose="02010609060101010101" pitchFamily="2" charset="-122"/>
              </a:rPr>
              <a:t>具体灭菌方法第</a:t>
            </a:r>
            <a:r>
              <a:rPr lang="en-US" altLang="zh-CN" sz="2400" b="1" dirty="0">
                <a:ea typeface="黑体" panose="02010609060101010101" pitchFamily="2" charset="-122"/>
              </a:rPr>
              <a:t>6</a:t>
            </a:r>
            <a:r>
              <a:rPr lang="zh-CN" altLang="en-US" sz="2400" b="1" dirty="0">
                <a:ea typeface="黑体" panose="02010609060101010101" pitchFamily="2" charset="-122"/>
              </a:rPr>
              <a:t>章介绍</a:t>
            </a:r>
            <a:r>
              <a:rPr lang="en-US" altLang="zh-CN" sz="2400" b="1" dirty="0">
                <a:ea typeface="黑体" panose="02010609060101010101" pitchFamily="2" charset="-122"/>
              </a:rPr>
              <a:t>)</a:t>
            </a:r>
            <a:endParaRPr lang="en-US" altLang="zh-CN" sz="2400" b="1" dirty="0">
              <a:ea typeface="黑体" panose="02010609060101010101" pitchFamily="2" charset="-122"/>
            </a:endParaRPr>
          </a:p>
        </p:txBody>
      </p:sp>
      <p:sp>
        <p:nvSpPr>
          <p:cNvPr id="152583" name="Text Box 1031"/>
          <p:cNvSpPr txBox="1"/>
          <p:nvPr/>
        </p:nvSpPr>
        <p:spPr>
          <a:xfrm>
            <a:off x="228600" y="4648200"/>
            <a:ext cx="2632075" cy="5794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solidFill>
                  <a:srgbClr val="66FF33"/>
                </a:solidFill>
                <a:ea typeface="黑体" panose="02010609060101010101" pitchFamily="2" charset="-122"/>
              </a:rPr>
              <a:t>高温干热灭菌</a:t>
            </a:r>
            <a:endParaRPr lang="zh-CN" altLang="en-US" sz="2400" b="1" dirty="0">
              <a:ea typeface="黑体" panose="02010609060101010101" pitchFamily="2" charset="-122"/>
            </a:endParaRPr>
          </a:p>
        </p:txBody>
      </p:sp>
      <p:sp>
        <p:nvSpPr>
          <p:cNvPr id="152582" name="Text Box 1030"/>
          <p:cNvSpPr txBox="1"/>
          <p:nvPr/>
        </p:nvSpPr>
        <p:spPr>
          <a:xfrm>
            <a:off x="228600" y="3810000"/>
            <a:ext cx="2632075" cy="5794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solidFill>
                  <a:srgbClr val="66FF33"/>
                </a:solidFill>
                <a:ea typeface="黑体" panose="02010609060101010101" pitchFamily="2" charset="-122"/>
              </a:rPr>
              <a:t>高压蒸汽灭菌</a:t>
            </a:r>
            <a:endParaRPr lang="zh-CN" altLang="en-US" sz="2400" b="1" dirty="0">
              <a:ea typeface="黑体" panose="02010609060101010101" pitchFamily="2" charset="-122"/>
            </a:endParaRPr>
          </a:p>
        </p:txBody>
      </p:sp>
      <p:sp>
        <p:nvSpPr>
          <p:cNvPr id="16389" name="Text Box 1028"/>
          <p:cNvSpPr txBox="1"/>
          <p:nvPr/>
        </p:nvSpPr>
        <p:spPr>
          <a:xfrm>
            <a:off x="3336925" y="1439863"/>
            <a:ext cx="4264025" cy="5794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solidFill>
                  <a:srgbClr val="66FF33"/>
                </a:solidFill>
                <a:ea typeface="黑体" panose="02010609060101010101" pitchFamily="2" charset="-122"/>
              </a:rPr>
              <a:t>试管、瓶子、培养皿等</a:t>
            </a:r>
            <a:endParaRPr lang="zh-CN" altLang="en-US" b="1" dirty="0">
              <a:solidFill>
                <a:srgbClr val="66FF33"/>
              </a:solidFill>
              <a:ea typeface="黑体" panose="02010609060101010101" pitchFamily="2" charset="-122"/>
            </a:endParaRPr>
          </a:p>
        </p:txBody>
      </p:sp>
      <p:pic>
        <p:nvPicPr>
          <p:cNvPr id="152591" name="Picture 1039" descr="Image011"/>
          <p:cNvPicPr>
            <a:picLocks noChangeAspect="1"/>
          </p:cNvPicPr>
          <p:nvPr/>
        </p:nvPicPr>
        <p:blipFill>
          <a:blip r:embed="rId1"/>
          <a:stretch>
            <a:fillRect/>
          </a:stretch>
        </p:blipFill>
        <p:spPr>
          <a:xfrm>
            <a:off x="3708400" y="0"/>
            <a:ext cx="5246688" cy="6858000"/>
          </a:xfrm>
          <a:prstGeom prst="rect">
            <a:avLst/>
          </a:prstGeom>
          <a:noFill/>
          <a:ln w="9525">
            <a:noFill/>
          </a:ln>
        </p:spPr>
      </p:pic>
      <p:sp>
        <p:nvSpPr>
          <p:cNvPr id="152581" name="Text Box 1029"/>
          <p:cNvSpPr txBox="1"/>
          <p:nvPr/>
        </p:nvSpPr>
        <p:spPr>
          <a:xfrm>
            <a:off x="250825" y="2852738"/>
            <a:ext cx="3448050" cy="5794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solidFill>
                  <a:schemeClr val="folHlink"/>
                </a:solidFill>
                <a:ea typeface="黑体" panose="02010609060101010101" pitchFamily="2" charset="-122"/>
              </a:rPr>
              <a:t>常用的灭菌方法：</a:t>
            </a:r>
            <a:endParaRPr lang="zh-CN" altLang="en-US" sz="2400" b="1" dirty="0">
              <a:ea typeface="黑体" panose="02010609060101010101" pitchFamily="2" charset="-122"/>
            </a:endParaRPr>
          </a:p>
        </p:txBody>
      </p:sp>
      <p:pic>
        <p:nvPicPr>
          <p:cNvPr id="152588" name="Picture 1036" descr="Image008"/>
          <p:cNvPicPr>
            <a:picLocks noChangeAspect="1"/>
          </p:cNvPicPr>
          <p:nvPr/>
        </p:nvPicPr>
        <p:blipFill>
          <a:blip r:embed="rId2"/>
          <a:stretch>
            <a:fillRect/>
          </a:stretch>
        </p:blipFill>
        <p:spPr>
          <a:xfrm>
            <a:off x="4049713" y="260350"/>
            <a:ext cx="5094287" cy="6400800"/>
          </a:xfrm>
          <a:prstGeom prst="rect">
            <a:avLst/>
          </a:prstGeom>
          <a:noFill/>
          <a:ln w="9525">
            <a:noFill/>
          </a:ln>
        </p:spPr>
      </p:pic>
      <p:sp>
        <p:nvSpPr>
          <p:cNvPr id="16393" name="Text Box 1026"/>
          <p:cNvSpPr txBox="1"/>
          <p:nvPr/>
        </p:nvSpPr>
        <p:spPr>
          <a:xfrm>
            <a:off x="593725" y="477838"/>
            <a:ext cx="4933950"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latin typeface="黑体" panose="02010609060101010101" pitchFamily="2" charset="-122"/>
                <a:ea typeface="黑体" panose="02010609060101010101" pitchFamily="2" charset="-122"/>
              </a:rPr>
              <a:t>1、微生物培养的常用器具及其灭菌</a:t>
            </a:r>
            <a:endParaRPr lang="zh-CN" altLang="en-US" sz="2400" b="1" dirty="0">
              <a:latin typeface="黑体" panose="02010609060101010101" pitchFamily="2" charset="-122"/>
              <a:ea typeface="黑体" panose="02010609060101010101" pitchFamily="2" charset="-122"/>
            </a:endParaRPr>
          </a:p>
        </p:txBody>
      </p:sp>
      <p:sp>
        <p:nvSpPr>
          <p:cNvPr id="16394" name="Text Box 1027"/>
          <p:cNvSpPr txBox="1"/>
          <p:nvPr/>
        </p:nvSpPr>
        <p:spPr>
          <a:xfrm>
            <a:off x="288925" y="1439863"/>
            <a:ext cx="2632075" cy="5794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solidFill>
                  <a:schemeClr val="folHlink"/>
                </a:solidFill>
                <a:ea typeface="黑体" panose="02010609060101010101" pitchFamily="2" charset="-122"/>
              </a:rPr>
              <a:t>常用的器具：</a:t>
            </a:r>
            <a:endParaRPr lang="zh-CN" altLang="en-US" sz="2400" b="1" dirty="0">
              <a:ea typeface="黑体" panose="02010609060101010101" pitchFamily="2" charset="-122"/>
            </a:endParaRPr>
          </a:p>
        </p:txBody>
      </p:sp>
      <p:pic>
        <p:nvPicPr>
          <p:cNvPr id="152590" name="Picture 1038" descr="Image007"/>
          <p:cNvPicPr>
            <a:picLocks noChangeAspect="1"/>
          </p:cNvPicPr>
          <p:nvPr/>
        </p:nvPicPr>
        <p:blipFill>
          <a:blip r:embed="rId3"/>
          <a:stretch>
            <a:fillRect/>
          </a:stretch>
        </p:blipFill>
        <p:spPr>
          <a:xfrm>
            <a:off x="5802313" y="0"/>
            <a:ext cx="3341687" cy="6858000"/>
          </a:xfrm>
          <a:prstGeom prst="rect">
            <a:avLst/>
          </a:prstGeom>
          <a:noFill/>
          <a:ln w="9525">
            <a:noFill/>
          </a:ln>
        </p:spPr>
      </p:pic>
      <p:sp>
        <p:nvSpPr>
          <p:cNvPr id="152592" name="Text Box 1040"/>
          <p:cNvSpPr txBox="1"/>
          <p:nvPr/>
        </p:nvSpPr>
        <p:spPr>
          <a:xfrm>
            <a:off x="7451725" y="0"/>
            <a:ext cx="1457325" cy="547688"/>
          </a:xfrm>
          <a:prstGeom prst="rect">
            <a:avLst/>
          </a:prstGeom>
          <a:solidFill>
            <a:schemeClr val="bg2"/>
          </a:solidFill>
          <a:ln w="2857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dirty="0">
                <a:latin typeface="黑体" panose="02010609060101010101" pitchFamily="2" charset="-122"/>
                <a:ea typeface="黑体" panose="02010609060101010101" pitchFamily="2" charset="-122"/>
              </a:rPr>
              <a:t>参见</a:t>
            </a:r>
            <a:r>
              <a:rPr lang="en-US" altLang="zh-CN" sz="2800" dirty="0">
                <a:latin typeface="黑体" panose="02010609060101010101" pitchFamily="2" charset="-122"/>
                <a:ea typeface="黑体" panose="02010609060101010101" pitchFamily="2" charset="-122"/>
              </a:rPr>
              <a:t>P14</a:t>
            </a:r>
            <a:endParaRPr lang="en-US" altLang="zh-CN" sz="2800" dirty="0">
              <a:latin typeface="黑体" panose="02010609060101010101" pitchFamily="2" charset="-122"/>
              <a:ea typeface="黑体" panose="02010609060101010101" pitchFamily="2" charset="-122"/>
            </a:endParaRPr>
          </a:p>
        </p:txBody>
      </p:sp>
      <p:sp>
        <p:nvSpPr>
          <p:cNvPr id="152593" name="AutoShape 1041">
            <a:hlinkClick r:id="rId4" action="ppaction://hlinkfile"/>
          </p:cNvPr>
          <p:cNvSpPr>
            <a:spLocks noChangeArrowheads="1"/>
          </p:cNvSpPr>
          <p:nvPr/>
        </p:nvSpPr>
        <p:spPr bwMode="auto">
          <a:xfrm>
            <a:off x="1403350" y="5734050"/>
            <a:ext cx="865188" cy="647700"/>
          </a:xfrm>
          <a:prstGeom prst="star5">
            <a:avLst/>
          </a:prstGeom>
          <a:solidFill>
            <a:srgbClr val="D503C1"/>
          </a:solidFill>
          <a:ln w="53975">
            <a:solidFill>
              <a:srgbClr val="FF0000"/>
            </a:solidFill>
            <a:miter lim="800000"/>
          </a:ln>
          <a:effectLst/>
        </p:spPr>
        <p:txBody>
          <a:bodyPr wrap="none" anchor="ctr">
            <a:spAutoFit/>
          </a:bodyPr>
          <a:lstStyle/>
          <a:p>
            <a:pPr marL="0" marR="0" lvl="0" indent="0" algn="l" defTabSz="914400" rtl="0" eaLnBrk="0" fontAlgn="base" latinLnBrk="0" hangingPunct="0">
              <a:lnSpc>
                <a:spcPct val="100000"/>
              </a:lnSpc>
              <a:spcBef>
                <a:spcPct val="0"/>
              </a:spcBef>
              <a:spcAft>
                <a:spcPct val="0"/>
              </a:spcAft>
              <a:buClrTx/>
              <a:buSzTx/>
              <a:buFontTx/>
              <a:buNone/>
              <a:defRPr/>
            </a:pPr>
            <a:endParaRPr kumimoji="0" lang="zh-CN" altLang="en-US" sz="2800" b="0" i="0" u="none" strike="noStrike" kern="1200" cap="none" spc="0" normalizeH="0" baseline="0" noProof="0">
              <a:ln>
                <a:noFill/>
              </a:ln>
              <a:solidFill>
                <a:schemeClr val="tx1"/>
              </a:solidFill>
              <a:effectLst/>
              <a:uLnTx/>
              <a:uFillTx/>
              <a:latin typeface="Times New Roman" panose="02020603050405020304" pitchFamily="18" charset="0"/>
              <a:ea typeface="宋体" panose="02010600030101010101" pitchFamily="2" charset="-122"/>
              <a:cs typeface="+mn-c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52592"/>
                                        </p:tgtEl>
                                        <p:attrNameLst>
                                          <p:attrName>style.visibility</p:attrName>
                                        </p:attrNameLst>
                                      </p:cBhvr>
                                      <p:to>
                                        <p:strVal val="visible"/>
                                      </p:to>
                                    </p:set>
                                    <p:anim calcmode="lin" valueType="num">
                                      <p:cBhvr additive="base">
                                        <p:cTn id="7" dur="500" fill="hold"/>
                                        <p:tgtEl>
                                          <p:spTgt spid="152592"/>
                                        </p:tgtEl>
                                        <p:attrNameLst>
                                          <p:attrName>ppt_x</p:attrName>
                                        </p:attrNameLst>
                                      </p:cBhvr>
                                      <p:tavLst>
                                        <p:tav tm="0">
                                          <p:val>
                                            <p:strVal val="0-#ppt_w/2"/>
                                          </p:val>
                                        </p:tav>
                                        <p:tav tm="100000">
                                          <p:val>
                                            <p:strVal val="#ppt_x"/>
                                          </p:val>
                                        </p:tav>
                                      </p:tavLst>
                                    </p:anim>
                                    <p:anim calcmode="lin" valueType="num">
                                      <p:cBhvr additive="base">
                                        <p:cTn id="8" dur="500" fill="hold"/>
                                        <p:tgtEl>
                                          <p:spTgt spid="152592"/>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grpId="0" nodeType="clickEffect">
                                  <p:stCondLst>
                                    <p:cond delay="0"/>
                                  </p:stCondLst>
                                  <p:childTnLst>
                                    <p:set>
                                      <p:cBhvr>
                                        <p:cTn id="12" dur="1" fill="hold">
                                          <p:stCondLst>
                                            <p:cond delay="0"/>
                                          </p:stCondLst>
                                        </p:cTn>
                                        <p:tgtEl>
                                          <p:spTgt spid="152581"/>
                                        </p:tgtEl>
                                        <p:attrNameLst>
                                          <p:attrName>style.visibility</p:attrName>
                                        </p:attrNameLst>
                                      </p:cBhvr>
                                      <p:to>
                                        <p:strVal val="visible"/>
                                      </p:to>
                                    </p:set>
                                    <p:anim calcmode="lin" valueType="num">
                                      <p:cBhvr additive="base">
                                        <p:cTn id="13" dur="500" fill="hold"/>
                                        <p:tgtEl>
                                          <p:spTgt spid="152581"/>
                                        </p:tgtEl>
                                        <p:attrNameLst>
                                          <p:attrName>ppt_x</p:attrName>
                                        </p:attrNameLst>
                                      </p:cBhvr>
                                      <p:tavLst>
                                        <p:tav tm="0">
                                          <p:val>
                                            <p:strVal val="#ppt_x"/>
                                          </p:val>
                                        </p:tav>
                                        <p:tav tm="100000">
                                          <p:val>
                                            <p:strVal val="#ppt_x"/>
                                          </p:val>
                                        </p:tav>
                                      </p:tavLst>
                                    </p:anim>
                                    <p:anim calcmode="lin" valueType="num">
                                      <p:cBhvr additive="base">
                                        <p:cTn id="14" dur="500" fill="hold"/>
                                        <p:tgtEl>
                                          <p:spTgt spid="152581"/>
                                        </p:tgtEl>
                                        <p:attrNameLst>
                                          <p:attrName>ppt_y</p:attrName>
                                        </p:attrNameLst>
                                      </p:cBhvr>
                                      <p:tavLst>
                                        <p:tav tm="0">
                                          <p:val>
                                            <p:strVal val="0-#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152582"/>
                                        </p:tgtEl>
                                        <p:attrNameLst>
                                          <p:attrName>style.visibility</p:attrName>
                                        </p:attrNameLst>
                                      </p:cBhvr>
                                      <p:to>
                                        <p:strVal val="visible"/>
                                      </p:to>
                                    </p:set>
                                    <p:anim calcmode="lin" valueType="num">
                                      <p:cBhvr additive="base">
                                        <p:cTn id="19" dur="500" fill="hold"/>
                                        <p:tgtEl>
                                          <p:spTgt spid="152582"/>
                                        </p:tgtEl>
                                        <p:attrNameLst>
                                          <p:attrName>ppt_x</p:attrName>
                                        </p:attrNameLst>
                                      </p:cBhvr>
                                      <p:tavLst>
                                        <p:tav tm="0">
                                          <p:val>
                                            <p:strVal val="#ppt_x"/>
                                          </p:val>
                                        </p:tav>
                                        <p:tav tm="100000">
                                          <p:val>
                                            <p:strVal val="#ppt_x"/>
                                          </p:val>
                                        </p:tav>
                                      </p:tavLst>
                                    </p:anim>
                                    <p:anim calcmode="lin" valueType="num">
                                      <p:cBhvr additive="base">
                                        <p:cTn id="20" dur="500" fill="hold"/>
                                        <p:tgtEl>
                                          <p:spTgt spid="152582"/>
                                        </p:tgtEl>
                                        <p:attrNameLst>
                                          <p:attrName>ppt_y</p:attrName>
                                        </p:attrNameLst>
                                      </p:cBhvr>
                                      <p:tavLst>
                                        <p:tav tm="0">
                                          <p:val>
                                            <p:strVal val="0-#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grpId="0" nodeType="clickEffect">
                                  <p:stCondLst>
                                    <p:cond delay="0"/>
                                  </p:stCondLst>
                                  <p:childTnLst>
                                    <p:set>
                                      <p:cBhvr>
                                        <p:cTn id="24" dur="1" fill="hold">
                                          <p:stCondLst>
                                            <p:cond delay="0"/>
                                          </p:stCondLst>
                                        </p:cTn>
                                        <p:tgtEl>
                                          <p:spTgt spid="152583"/>
                                        </p:tgtEl>
                                        <p:attrNameLst>
                                          <p:attrName>style.visibility</p:attrName>
                                        </p:attrNameLst>
                                      </p:cBhvr>
                                      <p:to>
                                        <p:strVal val="visible"/>
                                      </p:to>
                                    </p:set>
                                    <p:animEffect transition="in" filter="blinds(horizontal)">
                                      <p:cBhvr>
                                        <p:cTn id="25" dur="500"/>
                                        <p:tgtEl>
                                          <p:spTgt spid="152583"/>
                                        </p:tgtEl>
                                      </p:cBhvr>
                                    </p:animEffect>
                                  </p:childTnLst>
                                </p:cTn>
                              </p:par>
                            </p:childTnLst>
                          </p:cTn>
                        </p:par>
                        <p:par>
                          <p:cTn id="26" fill="hold">
                            <p:stCondLst>
                              <p:cond delay="500"/>
                            </p:stCondLst>
                            <p:childTnLst>
                              <p:par>
                                <p:cTn id="27" presetID="3" presetClass="entr" presetSubtype="10" fill="hold" grpId="0" nodeType="afterEffect">
                                  <p:stCondLst>
                                    <p:cond delay="0"/>
                                  </p:stCondLst>
                                  <p:childTnLst>
                                    <p:set>
                                      <p:cBhvr>
                                        <p:cTn id="28" dur="1" fill="hold">
                                          <p:stCondLst>
                                            <p:cond delay="0"/>
                                          </p:stCondLst>
                                        </p:cTn>
                                        <p:tgtEl>
                                          <p:spTgt spid="152596"/>
                                        </p:tgtEl>
                                        <p:attrNameLst>
                                          <p:attrName>style.visibility</p:attrName>
                                        </p:attrNameLst>
                                      </p:cBhvr>
                                      <p:to>
                                        <p:strVal val="visible"/>
                                      </p:to>
                                    </p:set>
                                    <p:animEffect transition="in" filter="blinds(horizontal)">
                                      <p:cBhvr>
                                        <p:cTn id="29" dur="500"/>
                                        <p:tgtEl>
                                          <p:spTgt spid="152596"/>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4" fill="hold" nodeType="clickEffect">
                                  <p:stCondLst>
                                    <p:cond delay="0"/>
                                  </p:stCondLst>
                                  <p:childTnLst>
                                    <p:set>
                                      <p:cBhvr>
                                        <p:cTn id="33" dur="1" fill="hold">
                                          <p:stCondLst>
                                            <p:cond delay="0"/>
                                          </p:stCondLst>
                                        </p:cTn>
                                        <p:tgtEl>
                                          <p:spTgt spid="152588"/>
                                        </p:tgtEl>
                                        <p:attrNameLst>
                                          <p:attrName>style.visibility</p:attrName>
                                        </p:attrNameLst>
                                      </p:cBhvr>
                                      <p:to>
                                        <p:strVal val="visible"/>
                                      </p:to>
                                    </p:set>
                                    <p:anim calcmode="lin" valueType="num">
                                      <p:cBhvr additive="base">
                                        <p:cTn id="34" dur="500" fill="hold"/>
                                        <p:tgtEl>
                                          <p:spTgt spid="152588"/>
                                        </p:tgtEl>
                                        <p:attrNameLst>
                                          <p:attrName>ppt_x</p:attrName>
                                        </p:attrNameLst>
                                      </p:cBhvr>
                                      <p:tavLst>
                                        <p:tav tm="0">
                                          <p:val>
                                            <p:strVal val="#ppt_x"/>
                                          </p:val>
                                        </p:tav>
                                        <p:tav tm="100000">
                                          <p:val>
                                            <p:strVal val="#ppt_x"/>
                                          </p:val>
                                        </p:tav>
                                      </p:tavLst>
                                    </p:anim>
                                    <p:anim calcmode="lin" valueType="num">
                                      <p:cBhvr additive="base">
                                        <p:cTn id="35" dur="500" fill="hold"/>
                                        <p:tgtEl>
                                          <p:spTgt spid="152588"/>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52588"/>
                                        </p:tgtEl>
                                        <p:attrNameLst>
                                          <p:attrName>style.visibility</p:attrName>
                                        </p:attrNameLst>
                                      </p:cBhvr>
                                      <p:to>
                                        <p:strVal val="hidden"/>
                                      </p:to>
                                    </p:set>
                                  </p:subTnLst>
                                </p:cTn>
                              </p:par>
                            </p:childTnLst>
                          </p:cTn>
                        </p:par>
                      </p:childTnLst>
                    </p:cTn>
                  </p:par>
                  <p:par>
                    <p:cTn id="36" fill="hold">
                      <p:stCondLst>
                        <p:cond delay="indefinite"/>
                      </p:stCondLst>
                      <p:childTnLst>
                        <p:par>
                          <p:cTn id="37" fill="hold">
                            <p:stCondLst>
                              <p:cond delay="0"/>
                            </p:stCondLst>
                            <p:childTnLst>
                              <p:par>
                                <p:cTn id="38" presetID="2" presetClass="entr" presetSubtype="4" fill="hold" nodeType="clickEffect">
                                  <p:stCondLst>
                                    <p:cond delay="0"/>
                                  </p:stCondLst>
                                  <p:childTnLst>
                                    <p:set>
                                      <p:cBhvr>
                                        <p:cTn id="39" dur="1" fill="hold">
                                          <p:stCondLst>
                                            <p:cond delay="0"/>
                                          </p:stCondLst>
                                        </p:cTn>
                                        <p:tgtEl>
                                          <p:spTgt spid="152590"/>
                                        </p:tgtEl>
                                        <p:attrNameLst>
                                          <p:attrName>style.visibility</p:attrName>
                                        </p:attrNameLst>
                                      </p:cBhvr>
                                      <p:to>
                                        <p:strVal val="visible"/>
                                      </p:to>
                                    </p:set>
                                    <p:anim calcmode="lin" valueType="num">
                                      <p:cBhvr additive="base">
                                        <p:cTn id="40" dur="500" fill="hold"/>
                                        <p:tgtEl>
                                          <p:spTgt spid="152590"/>
                                        </p:tgtEl>
                                        <p:attrNameLst>
                                          <p:attrName>ppt_x</p:attrName>
                                        </p:attrNameLst>
                                      </p:cBhvr>
                                      <p:tavLst>
                                        <p:tav tm="0">
                                          <p:val>
                                            <p:strVal val="#ppt_x"/>
                                          </p:val>
                                        </p:tav>
                                        <p:tav tm="100000">
                                          <p:val>
                                            <p:strVal val="#ppt_x"/>
                                          </p:val>
                                        </p:tav>
                                      </p:tavLst>
                                    </p:anim>
                                    <p:anim calcmode="lin" valueType="num">
                                      <p:cBhvr additive="base">
                                        <p:cTn id="41" dur="500" fill="hold"/>
                                        <p:tgtEl>
                                          <p:spTgt spid="152590"/>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52590"/>
                                        </p:tgtEl>
                                        <p:attrNameLst>
                                          <p:attrName>style.visibility</p:attrName>
                                        </p:attrNameLst>
                                      </p:cBhvr>
                                      <p:to>
                                        <p:strVal val="hidden"/>
                                      </p:to>
                                    </p:set>
                                  </p:subTnLst>
                                </p:cTn>
                              </p:par>
                            </p:childTnLst>
                          </p:cTn>
                        </p:par>
                      </p:childTnLst>
                    </p:cTn>
                  </p:par>
                  <p:par>
                    <p:cTn id="42" fill="hold">
                      <p:stCondLst>
                        <p:cond delay="indefinite"/>
                      </p:stCondLst>
                      <p:childTnLst>
                        <p:par>
                          <p:cTn id="43" fill="hold">
                            <p:stCondLst>
                              <p:cond delay="0"/>
                            </p:stCondLst>
                            <p:childTnLst>
                              <p:par>
                                <p:cTn id="44" presetID="2" presetClass="entr" presetSubtype="6" fill="hold" nodeType="clickEffect">
                                  <p:stCondLst>
                                    <p:cond delay="0"/>
                                  </p:stCondLst>
                                  <p:childTnLst>
                                    <p:set>
                                      <p:cBhvr>
                                        <p:cTn id="45" dur="1" fill="hold">
                                          <p:stCondLst>
                                            <p:cond delay="0"/>
                                          </p:stCondLst>
                                        </p:cTn>
                                        <p:tgtEl>
                                          <p:spTgt spid="152591"/>
                                        </p:tgtEl>
                                        <p:attrNameLst>
                                          <p:attrName>style.visibility</p:attrName>
                                        </p:attrNameLst>
                                      </p:cBhvr>
                                      <p:to>
                                        <p:strVal val="visible"/>
                                      </p:to>
                                    </p:set>
                                    <p:anim calcmode="lin" valueType="num">
                                      <p:cBhvr additive="base">
                                        <p:cTn id="46" dur="500" fill="hold"/>
                                        <p:tgtEl>
                                          <p:spTgt spid="152591"/>
                                        </p:tgtEl>
                                        <p:attrNameLst>
                                          <p:attrName>ppt_x</p:attrName>
                                        </p:attrNameLst>
                                      </p:cBhvr>
                                      <p:tavLst>
                                        <p:tav tm="0">
                                          <p:val>
                                            <p:strVal val="1+#ppt_w/2"/>
                                          </p:val>
                                        </p:tav>
                                        <p:tav tm="100000">
                                          <p:val>
                                            <p:strVal val="#ppt_x"/>
                                          </p:val>
                                        </p:tav>
                                      </p:tavLst>
                                    </p:anim>
                                    <p:anim calcmode="lin" valueType="num">
                                      <p:cBhvr additive="base">
                                        <p:cTn id="47" dur="500" fill="hold"/>
                                        <p:tgtEl>
                                          <p:spTgt spid="152591"/>
                                        </p:tgtEl>
                                        <p:attrNameLst>
                                          <p:attrName>ppt_y</p:attrName>
                                        </p:attrNameLst>
                                      </p:cBhvr>
                                      <p:tavLst>
                                        <p:tav tm="0">
                                          <p:val>
                                            <p:strVal val="1+#ppt_h/2"/>
                                          </p:val>
                                        </p:tav>
                                        <p:tav tm="100000">
                                          <p:val>
                                            <p:strVal val="#ppt_y"/>
                                          </p:val>
                                        </p:tav>
                                      </p:tavLst>
                                    </p:anim>
                                  </p:childTnLst>
                                </p:cTn>
                              </p:par>
                            </p:childTnLst>
                          </p:cTn>
                        </p:par>
                        <p:par>
                          <p:cTn id="48" fill="hold">
                            <p:stCondLst>
                              <p:cond delay="500"/>
                            </p:stCondLst>
                            <p:childTnLst>
                              <p:par>
                                <p:cTn id="49" presetID="2" presetClass="entr" presetSubtype="4" fill="hold" nodeType="afterEffect">
                                  <p:stCondLst>
                                    <p:cond delay="0"/>
                                  </p:stCondLst>
                                  <p:childTnLst>
                                    <p:set>
                                      <p:cBhvr>
                                        <p:cTn id="50" dur="1" fill="hold">
                                          <p:stCondLst>
                                            <p:cond delay="0"/>
                                          </p:stCondLst>
                                        </p:cTn>
                                        <p:tgtEl>
                                          <p:spTgt spid="152593"/>
                                        </p:tgtEl>
                                        <p:attrNameLst>
                                          <p:attrName>style.visibility</p:attrName>
                                        </p:attrNameLst>
                                      </p:cBhvr>
                                      <p:to>
                                        <p:strVal val="visible"/>
                                      </p:to>
                                    </p:set>
                                    <p:anim calcmode="lin" valueType="num">
                                      <p:cBhvr additive="base">
                                        <p:cTn id="51" dur="500" fill="hold"/>
                                        <p:tgtEl>
                                          <p:spTgt spid="152593"/>
                                        </p:tgtEl>
                                        <p:attrNameLst>
                                          <p:attrName>ppt_x</p:attrName>
                                        </p:attrNameLst>
                                      </p:cBhvr>
                                      <p:tavLst>
                                        <p:tav tm="0">
                                          <p:val>
                                            <p:strVal val="#ppt_x"/>
                                          </p:val>
                                        </p:tav>
                                        <p:tav tm="100000">
                                          <p:val>
                                            <p:strVal val="#ppt_x"/>
                                          </p:val>
                                        </p:tav>
                                      </p:tavLst>
                                    </p:anim>
                                    <p:anim calcmode="lin" valueType="num">
                                      <p:cBhvr additive="base">
                                        <p:cTn id="52" dur="500" fill="hold"/>
                                        <p:tgtEl>
                                          <p:spTgt spid="1525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596" grpId="0"/>
      <p:bldP spid="152583" grpId="0"/>
      <p:bldP spid="152582" grpId="0"/>
      <p:bldP spid="152581" grpId="0"/>
      <p:bldP spid="152592"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18434" name="图片 1"/>
          <p:cNvPicPr>
            <a:picLocks noChangeAspect="1"/>
          </p:cNvPicPr>
          <p:nvPr/>
        </p:nvPicPr>
        <p:blipFill>
          <a:blip r:embed="rId1"/>
          <a:stretch>
            <a:fillRect/>
          </a:stretch>
        </p:blipFill>
        <p:spPr>
          <a:xfrm>
            <a:off x="468313" y="333375"/>
            <a:ext cx="7954962" cy="5965825"/>
          </a:xfrm>
          <a:prstGeom prst="rect">
            <a:avLst/>
          </a:prstGeom>
          <a:noFill/>
          <a:ln w="9525">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sp>
        <p:nvSpPr>
          <p:cNvPr id="19458" name="Text Box 2"/>
          <p:cNvSpPr txBox="1"/>
          <p:nvPr/>
        </p:nvSpPr>
        <p:spPr>
          <a:xfrm>
            <a:off x="323850" y="0"/>
            <a:ext cx="1870075" cy="457200"/>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400" b="1" dirty="0">
                <a:latin typeface="黑体" panose="02010609060101010101" pitchFamily="2" charset="-122"/>
                <a:ea typeface="黑体" panose="02010609060101010101" pitchFamily="2" charset="-122"/>
              </a:rPr>
              <a:t>2、接种操作</a:t>
            </a:r>
            <a:endParaRPr lang="zh-CN" altLang="en-US" sz="2400" b="1" dirty="0">
              <a:latin typeface="黑体" panose="02010609060101010101" pitchFamily="2" charset="-122"/>
              <a:ea typeface="黑体" panose="02010609060101010101" pitchFamily="2" charset="-122"/>
            </a:endParaRPr>
          </a:p>
        </p:txBody>
      </p:sp>
      <p:sp>
        <p:nvSpPr>
          <p:cNvPr id="19459" name="Text Box 3"/>
          <p:cNvSpPr txBox="1"/>
          <p:nvPr/>
        </p:nvSpPr>
        <p:spPr>
          <a:xfrm>
            <a:off x="260350" y="620713"/>
            <a:ext cx="2224088" cy="579437"/>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solidFill>
                  <a:schemeClr val="folHlink"/>
                </a:solidFill>
                <a:ea typeface="黑体" panose="02010609060101010101" pitchFamily="2" charset="-122"/>
              </a:rPr>
              <a:t>无菌操作：</a:t>
            </a:r>
            <a:endParaRPr lang="zh-CN" altLang="en-US" sz="2400" b="1" dirty="0">
              <a:ea typeface="黑体" panose="02010609060101010101" pitchFamily="2" charset="-122"/>
            </a:endParaRPr>
          </a:p>
        </p:txBody>
      </p:sp>
      <p:sp>
        <p:nvSpPr>
          <p:cNvPr id="137220" name="Text Box 4"/>
          <p:cNvSpPr txBox="1"/>
          <p:nvPr/>
        </p:nvSpPr>
        <p:spPr>
          <a:xfrm>
            <a:off x="2438400" y="609600"/>
            <a:ext cx="6303963" cy="579438"/>
          </a:xfrm>
          <a:prstGeom prst="rect">
            <a:avLst/>
          </a:prstGeom>
          <a:noFill/>
          <a:ln w="9525">
            <a:noFill/>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b="1" dirty="0">
                <a:solidFill>
                  <a:srgbClr val="66FF33"/>
                </a:solidFill>
                <a:ea typeface="黑体" panose="02010609060101010101" pitchFamily="2" charset="-122"/>
              </a:rPr>
              <a:t>火焰附近（酒精灯、煤气灯）进行</a:t>
            </a:r>
            <a:endParaRPr lang="zh-CN" altLang="en-US" sz="2400" b="1" dirty="0">
              <a:ea typeface="黑体" panose="02010609060101010101" pitchFamily="2" charset="-122"/>
            </a:endParaRPr>
          </a:p>
        </p:txBody>
      </p:sp>
      <p:pic>
        <p:nvPicPr>
          <p:cNvPr id="137222" name="Picture 6" descr="无菌1"/>
          <p:cNvPicPr>
            <a:picLocks noChangeAspect="1"/>
          </p:cNvPicPr>
          <p:nvPr/>
        </p:nvPicPr>
        <p:blipFill>
          <a:blip r:embed="rId1"/>
          <a:stretch>
            <a:fillRect/>
          </a:stretch>
        </p:blipFill>
        <p:spPr>
          <a:xfrm>
            <a:off x="250825" y="476250"/>
            <a:ext cx="2127250" cy="3048000"/>
          </a:xfrm>
          <a:prstGeom prst="rect">
            <a:avLst/>
          </a:prstGeom>
          <a:noFill/>
          <a:ln w="9525">
            <a:noFill/>
          </a:ln>
        </p:spPr>
      </p:pic>
      <p:pic>
        <p:nvPicPr>
          <p:cNvPr id="137223" name="Picture 7" descr="无菌2"/>
          <p:cNvPicPr>
            <a:picLocks noChangeAspect="1"/>
          </p:cNvPicPr>
          <p:nvPr/>
        </p:nvPicPr>
        <p:blipFill>
          <a:blip r:embed="rId2"/>
          <a:stretch>
            <a:fillRect/>
          </a:stretch>
        </p:blipFill>
        <p:spPr>
          <a:xfrm>
            <a:off x="3124200" y="0"/>
            <a:ext cx="2524125" cy="2971800"/>
          </a:xfrm>
          <a:prstGeom prst="rect">
            <a:avLst/>
          </a:prstGeom>
          <a:noFill/>
          <a:ln w="9525">
            <a:noFill/>
          </a:ln>
        </p:spPr>
      </p:pic>
      <p:pic>
        <p:nvPicPr>
          <p:cNvPr id="137224" name="Picture 8" descr="无菌3"/>
          <p:cNvPicPr>
            <a:picLocks noChangeAspect="1"/>
          </p:cNvPicPr>
          <p:nvPr/>
        </p:nvPicPr>
        <p:blipFill>
          <a:blip r:embed="rId3"/>
          <a:stretch>
            <a:fillRect/>
          </a:stretch>
        </p:blipFill>
        <p:spPr>
          <a:xfrm>
            <a:off x="6629400" y="457200"/>
            <a:ext cx="2244725" cy="3429000"/>
          </a:xfrm>
          <a:prstGeom prst="rect">
            <a:avLst/>
          </a:prstGeom>
          <a:noFill/>
          <a:ln w="9525">
            <a:noFill/>
          </a:ln>
        </p:spPr>
      </p:pic>
      <p:pic>
        <p:nvPicPr>
          <p:cNvPr id="137225" name="Picture 9" descr="无菌4"/>
          <p:cNvPicPr>
            <a:picLocks noChangeAspect="1"/>
          </p:cNvPicPr>
          <p:nvPr/>
        </p:nvPicPr>
        <p:blipFill>
          <a:blip r:embed="rId4"/>
          <a:stretch>
            <a:fillRect/>
          </a:stretch>
        </p:blipFill>
        <p:spPr>
          <a:xfrm>
            <a:off x="4953000" y="4114800"/>
            <a:ext cx="2971800" cy="2782888"/>
          </a:xfrm>
          <a:prstGeom prst="rect">
            <a:avLst/>
          </a:prstGeom>
          <a:noFill/>
          <a:ln w="9525">
            <a:noFill/>
          </a:ln>
        </p:spPr>
      </p:pic>
      <p:pic>
        <p:nvPicPr>
          <p:cNvPr id="137226" name="Picture 10" descr="无菌5"/>
          <p:cNvPicPr>
            <a:picLocks noChangeAspect="1"/>
          </p:cNvPicPr>
          <p:nvPr/>
        </p:nvPicPr>
        <p:blipFill>
          <a:blip r:embed="rId5"/>
          <a:stretch>
            <a:fillRect/>
          </a:stretch>
        </p:blipFill>
        <p:spPr>
          <a:xfrm>
            <a:off x="381000" y="4191000"/>
            <a:ext cx="3657600" cy="2728913"/>
          </a:xfrm>
          <a:prstGeom prst="rect">
            <a:avLst/>
          </a:prstGeom>
          <a:noFill/>
          <a:ln w="9525">
            <a:noFill/>
          </a:ln>
        </p:spPr>
      </p:pic>
      <p:sp>
        <p:nvSpPr>
          <p:cNvPr id="137227" name="AutoShape 11"/>
          <p:cNvSpPr/>
          <p:nvPr/>
        </p:nvSpPr>
        <p:spPr>
          <a:xfrm>
            <a:off x="2286000" y="1524000"/>
            <a:ext cx="1214438" cy="733425"/>
          </a:xfrm>
          <a:prstGeom prst="curvedUpArrow">
            <a:avLst>
              <a:gd name="adj1" fmla="val 33116"/>
              <a:gd name="adj2" fmla="val 66233"/>
              <a:gd name="adj3" fmla="val 33333"/>
            </a:avLst>
          </a:prstGeom>
          <a:solidFill>
            <a:srgbClr val="00FF00"/>
          </a:solidFill>
          <a:ln w="9525">
            <a:noFill/>
          </a:ln>
        </p:spPr>
        <p:txBody>
          <a:bodyPr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800" dirty="0"/>
          </a:p>
        </p:txBody>
      </p:sp>
      <p:sp>
        <p:nvSpPr>
          <p:cNvPr id="137228" name="AutoShape 12"/>
          <p:cNvSpPr/>
          <p:nvPr/>
        </p:nvSpPr>
        <p:spPr>
          <a:xfrm>
            <a:off x="5562600" y="1676400"/>
            <a:ext cx="1066800" cy="304800"/>
          </a:xfrm>
          <a:prstGeom prst="rightArrow">
            <a:avLst>
              <a:gd name="adj1" fmla="val 50000"/>
              <a:gd name="adj2" fmla="val 87500"/>
            </a:avLst>
          </a:prstGeom>
          <a:solidFill>
            <a:srgbClr val="00FF00"/>
          </a:solidFill>
          <a:ln w="952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800" dirty="0"/>
          </a:p>
        </p:txBody>
      </p:sp>
      <p:sp>
        <p:nvSpPr>
          <p:cNvPr id="137229" name="AutoShape 13"/>
          <p:cNvSpPr/>
          <p:nvPr/>
        </p:nvSpPr>
        <p:spPr>
          <a:xfrm>
            <a:off x="8382000" y="3505200"/>
            <a:ext cx="762000" cy="1447800"/>
          </a:xfrm>
          <a:prstGeom prst="curvedLeftArrow">
            <a:avLst>
              <a:gd name="adj1" fmla="val 38000"/>
              <a:gd name="adj2" fmla="val 76000"/>
              <a:gd name="adj3" fmla="val 33333"/>
            </a:avLst>
          </a:prstGeom>
          <a:solidFill>
            <a:srgbClr val="00FF00"/>
          </a:solidFill>
          <a:ln w="952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800" dirty="0"/>
          </a:p>
        </p:txBody>
      </p:sp>
      <p:sp>
        <p:nvSpPr>
          <p:cNvPr id="137230" name="Line 14"/>
          <p:cNvSpPr/>
          <p:nvPr/>
        </p:nvSpPr>
        <p:spPr>
          <a:xfrm flipH="1">
            <a:off x="4038600" y="3200400"/>
            <a:ext cx="2362200" cy="1066800"/>
          </a:xfrm>
          <a:prstGeom prst="line">
            <a:avLst/>
          </a:prstGeom>
          <a:ln w="76200" cap="flat" cmpd="sng">
            <a:solidFill>
              <a:srgbClr val="00FF00"/>
            </a:solidFill>
            <a:prstDash val="solid"/>
            <a:headEnd type="none" w="med" len="med"/>
            <a:tailEnd type="triangle" w="med" len="med"/>
          </a:ln>
        </p:spPr>
      </p:sp>
      <p:sp>
        <p:nvSpPr>
          <p:cNvPr id="137231" name="AutoShape 15"/>
          <p:cNvSpPr/>
          <p:nvPr/>
        </p:nvSpPr>
        <p:spPr>
          <a:xfrm>
            <a:off x="1447800" y="3200400"/>
            <a:ext cx="304800" cy="1143000"/>
          </a:xfrm>
          <a:prstGeom prst="upArrow">
            <a:avLst>
              <a:gd name="adj1" fmla="val 50000"/>
              <a:gd name="adj2" fmla="val 93750"/>
            </a:avLst>
          </a:prstGeom>
          <a:solidFill>
            <a:srgbClr val="00FF00"/>
          </a:solidFill>
          <a:ln w="9525">
            <a:noFill/>
          </a:ln>
        </p:spPr>
        <p:txBody>
          <a:bodyPr wrap="none" anchor="ctr" anchorCtr="0">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a:spcBef>
                <a:spcPct val="0"/>
              </a:spcBef>
              <a:buNone/>
            </a:pPr>
            <a:endParaRPr lang="zh-CN" altLang="en-US" sz="2800" dirty="0"/>
          </a:p>
        </p:txBody>
      </p:sp>
      <p:sp>
        <p:nvSpPr>
          <p:cNvPr id="137232" name="Line 16"/>
          <p:cNvSpPr/>
          <p:nvPr/>
        </p:nvSpPr>
        <p:spPr>
          <a:xfrm flipH="1" flipV="1">
            <a:off x="1905000" y="2819400"/>
            <a:ext cx="3657600" cy="1447800"/>
          </a:xfrm>
          <a:prstGeom prst="line">
            <a:avLst/>
          </a:prstGeom>
          <a:ln w="127000" cap="flat" cmpd="sng">
            <a:solidFill>
              <a:srgbClr val="00FF00"/>
            </a:solidFill>
            <a:prstDash val="solid"/>
            <a:headEnd type="none" w="med" len="med"/>
            <a:tailEnd type="triangle" w="med" len="med"/>
          </a:ln>
        </p:spPr>
      </p:sp>
      <p:sp>
        <p:nvSpPr>
          <p:cNvPr id="137234" name="Text Box 18"/>
          <p:cNvSpPr txBox="1"/>
          <p:nvPr/>
        </p:nvSpPr>
        <p:spPr>
          <a:xfrm>
            <a:off x="7380288" y="1588"/>
            <a:ext cx="1465262" cy="547687"/>
          </a:xfrm>
          <a:prstGeom prst="rect">
            <a:avLst/>
          </a:prstGeom>
          <a:solidFill>
            <a:schemeClr val="bg2"/>
          </a:solidFill>
          <a:ln w="28575" cap="flat" cmpd="sng">
            <a:solidFill>
              <a:srgbClr val="FF0000"/>
            </a:solidFill>
            <a:prstDash val="solid"/>
            <a:miter/>
            <a:headEnd type="none" w="med" len="med"/>
            <a:tailEnd type="none" w="med" len="med"/>
          </a:ln>
        </p:spPr>
        <p:txBody>
          <a:bodyPr wrap="non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defRPr>
            </a:lvl2pPr>
            <a:lvl3pPr marL="1143000" indent="-228600" algn="l" rtl="0" eaLnBrk="0" fontAlgn="base" hangingPunct="0">
              <a:spcBef>
                <a:spcPct val="20000"/>
              </a:spcBef>
              <a:spcAft>
                <a:spcPct val="0"/>
              </a:spcAft>
              <a:buChar char="•"/>
              <a:defRPr sz="24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2000">
                <a:solidFill>
                  <a:schemeClr val="tx1"/>
                </a:solidFill>
                <a:latin typeface="+mn-lt"/>
                <a:ea typeface="+mn-ea"/>
              </a:defRPr>
            </a:lvl5pPr>
          </a:lstStyle>
          <a:p>
            <a:pPr marL="0" lvl="0" indent="0" eaLnBrk="1" hangingPunct="1">
              <a:spcBef>
                <a:spcPct val="0"/>
              </a:spcBef>
              <a:buNone/>
            </a:pPr>
            <a:r>
              <a:rPr lang="zh-CN" altLang="en-US" sz="2800" b="1" dirty="0">
                <a:latin typeface="黑体" panose="02010609060101010101" pitchFamily="2" charset="-122"/>
                <a:ea typeface="黑体" panose="02010609060101010101" pitchFamily="2" charset="-122"/>
              </a:rPr>
              <a:t>参见</a:t>
            </a:r>
            <a:r>
              <a:rPr lang="en-US" altLang="zh-CN" sz="2800" b="1" dirty="0">
                <a:latin typeface="黑体" panose="02010609060101010101" pitchFamily="2" charset="-122"/>
                <a:ea typeface="黑体" panose="02010609060101010101" pitchFamily="2" charset="-122"/>
              </a:rPr>
              <a:t>P15</a:t>
            </a:r>
            <a:endParaRPr lang="en-US" altLang="zh-CN" sz="2800" b="1" dirty="0">
              <a:latin typeface="黑体" panose="02010609060101010101" pitchFamily="2" charset="-122"/>
              <a:ea typeface="黑体" panose="02010609060101010101" pitchFamily="2" charset="-122"/>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37220"/>
                                        </p:tgtEl>
                                        <p:attrNameLst>
                                          <p:attrName>style.visibility</p:attrName>
                                        </p:attrNameLst>
                                      </p:cBhvr>
                                      <p:to>
                                        <p:strVal val="visible"/>
                                      </p:to>
                                    </p:set>
                                    <p:anim calcmode="lin" valueType="num">
                                      <p:cBhvr additive="base">
                                        <p:cTn id="7" dur="500" fill="hold"/>
                                        <p:tgtEl>
                                          <p:spTgt spid="137220"/>
                                        </p:tgtEl>
                                        <p:attrNameLst>
                                          <p:attrName>ppt_x</p:attrName>
                                        </p:attrNameLst>
                                      </p:cBhvr>
                                      <p:tavLst>
                                        <p:tav tm="0">
                                          <p:val>
                                            <p:strVal val="#ppt_x"/>
                                          </p:val>
                                        </p:tav>
                                        <p:tav tm="100000">
                                          <p:val>
                                            <p:strVal val="#ppt_x"/>
                                          </p:val>
                                        </p:tav>
                                      </p:tavLst>
                                    </p:anim>
                                    <p:anim calcmode="lin" valueType="num">
                                      <p:cBhvr additive="base">
                                        <p:cTn id="8" dur="500" fill="hold"/>
                                        <p:tgtEl>
                                          <p:spTgt spid="137220"/>
                                        </p:tgtEl>
                                        <p:attrNameLst>
                                          <p:attrName>ppt_y</p:attrName>
                                        </p:attrNameLst>
                                      </p:cBhvr>
                                      <p:tavLst>
                                        <p:tav tm="0">
                                          <p:val>
                                            <p:strVal val="1+#ppt_h/2"/>
                                          </p:val>
                                        </p:tav>
                                        <p:tav tm="100000">
                                          <p:val>
                                            <p:strVal val="#ppt_y"/>
                                          </p:val>
                                        </p:tav>
                                      </p:tavLst>
                                    </p:anim>
                                  </p:childTnLst>
                                  <p:subTnLst>
                                    <p:set>
                                      <p:cBhvr override="childStyle">
                                        <p:cTn dur="1" fill="hold" display="0" masterRel="nextClick" afterEffect="1"/>
                                        <p:tgtEl>
                                          <p:spTgt spid="137220"/>
                                        </p:tgtEl>
                                        <p:attrNameLst>
                                          <p:attrName>style.visibility</p:attrName>
                                        </p:attrNameLst>
                                      </p:cBhvr>
                                      <p:to>
                                        <p:strVal val="hidden"/>
                                      </p:to>
                                    </p:set>
                                  </p:subTnLst>
                                </p:cTn>
                              </p:par>
                            </p:childTnLst>
                          </p:cTn>
                        </p:par>
                      </p:childTnLst>
                    </p:cTn>
                  </p:par>
                  <p:par>
                    <p:cTn id="9" fill="hold">
                      <p:stCondLst>
                        <p:cond delay="indefinite"/>
                      </p:stCondLst>
                      <p:childTnLst>
                        <p:par>
                          <p:cTn id="10" fill="hold">
                            <p:stCondLst>
                              <p:cond delay="0"/>
                            </p:stCondLst>
                            <p:childTnLst>
                              <p:par>
                                <p:cTn id="11" presetID="2" presetClass="entr" presetSubtype="6" fill="hold" nodeType="clickEffect">
                                  <p:stCondLst>
                                    <p:cond delay="0"/>
                                  </p:stCondLst>
                                  <p:childTnLst>
                                    <p:set>
                                      <p:cBhvr>
                                        <p:cTn id="12" dur="1" fill="hold">
                                          <p:stCondLst>
                                            <p:cond delay="0"/>
                                          </p:stCondLst>
                                        </p:cTn>
                                        <p:tgtEl>
                                          <p:spTgt spid="137222"/>
                                        </p:tgtEl>
                                        <p:attrNameLst>
                                          <p:attrName>style.visibility</p:attrName>
                                        </p:attrNameLst>
                                      </p:cBhvr>
                                      <p:to>
                                        <p:strVal val="visible"/>
                                      </p:to>
                                    </p:set>
                                    <p:anim calcmode="lin" valueType="num">
                                      <p:cBhvr additive="base">
                                        <p:cTn id="13" dur="500" fill="hold"/>
                                        <p:tgtEl>
                                          <p:spTgt spid="137222"/>
                                        </p:tgtEl>
                                        <p:attrNameLst>
                                          <p:attrName>ppt_x</p:attrName>
                                        </p:attrNameLst>
                                      </p:cBhvr>
                                      <p:tavLst>
                                        <p:tav tm="0">
                                          <p:val>
                                            <p:strVal val="1+#ppt_w/2"/>
                                          </p:val>
                                        </p:tav>
                                        <p:tav tm="100000">
                                          <p:val>
                                            <p:strVal val="#ppt_x"/>
                                          </p:val>
                                        </p:tav>
                                      </p:tavLst>
                                    </p:anim>
                                    <p:anim calcmode="lin" valueType="num">
                                      <p:cBhvr additive="base">
                                        <p:cTn id="14" dur="500" fill="hold"/>
                                        <p:tgtEl>
                                          <p:spTgt spid="13722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1" fill="hold" grpId="0" nodeType="clickEffect">
                                  <p:stCondLst>
                                    <p:cond delay="0"/>
                                  </p:stCondLst>
                                  <p:childTnLst>
                                    <p:set>
                                      <p:cBhvr>
                                        <p:cTn id="18" dur="1" fill="hold">
                                          <p:stCondLst>
                                            <p:cond delay="0"/>
                                          </p:stCondLst>
                                        </p:cTn>
                                        <p:tgtEl>
                                          <p:spTgt spid="137227"/>
                                        </p:tgtEl>
                                        <p:attrNameLst>
                                          <p:attrName>style.visibility</p:attrName>
                                        </p:attrNameLst>
                                      </p:cBhvr>
                                      <p:to>
                                        <p:strVal val="visible"/>
                                      </p:to>
                                    </p:set>
                                    <p:anim calcmode="lin" valueType="num">
                                      <p:cBhvr additive="base">
                                        <p:cTn id="19" dur="500" fill="hold"/>
                                        <p:tgtEl>
                                          <p:spTgt spid="137227"/>
                                        </p:tgtEl>
                                        <p:attrNameLst>
                                          <p:attrName>ppt_x</p:attrName>
                                        </p:attrNameLst>
                                      </p:cBhvr>
                                      <p:tavLst>
                                        <p:tav tm="0">
                                          <p:val>
                                            <p:strVal val="#ppt_x"/>
                                          </p:val>
                                        </p:tav>
                                        <p:tav tm="100000">
                                          <p:val>
                                            <p:strVal val="#ppt_x"/>
                                          </p:val>
                                        </p:tav>
                                      </p:tavLst>
                                    </p:anim>
                                    <p:anim calcmode="lin" valueType="num">
                                      <p:cBhvr additive="base">
                                        <p:cTn id="20" dur="500" fill="hold"/>
                                        <p:tgtEl>
                                          <p:spTgt spid="137227"/>
                                        </p:tgtEl>
                                        <p:attrNameLst>
                                          <p:attrName>ppt_y</p:attrName>
                                        </p:attrNameLst>
                                      </p:cBhvr>
                                      <p:tavLst>
                                        <p:tav tm="0">
                                          <p:val>
                                            <p:strVal val="0-#ppt_h/2"/>
                                          </p:val>
                                        </p:tav>
                                        <p:tav tm="100000">
                                          <p:val>
                                            <p:strVal val="#ppt_y"/>
                                          </p:val>
                                        </p:tav>
                                      </p:tavLst>
                                    </p:anim>
                                  </p:childTnLst>
                                </p:cTn>
                              </p:par>
                            </p:childTnLst>
                          </p:cTn>
                        </p:par>
                        <p:par>
                          <p:cTn id="21" fill="hold">
                            <p:stCondLst>
                              <p:cond delay="500"/>
                            </p:stCondLst>
                            <p:childTnLst>
                              <p:par>
                                <p:cTn id="22" presetID="3" presetClass="entr" presetSubtype="10" fill="hold" nodeType="afterEffect">
                                  <p:stCondLst>
                                    <p:cond delay="0"/>
                                  </p:stCondLst>
                                  <p:childTnLst>
                                    <p:set>
                                      <p:cBhvr>
                                        <p:cTn id="23" dur="1" fill="hold">
                                          <p:stCondLst>
                                            <p:cond delay="0"/>
                                          </p:stCondLst>
                                        </p:cTn>
                                        <p:tgtEl>
                                          <p:spTgt spid="137223"/>
                                        </p:tgtEl>
                                        <p:attrNameLst>
                                          <p:attrName>style.visibility</p:attrName>
                                        </p:attrNameLst>
                                      </p:cBhvr>
                                      <p:to>
                                        <p:strVal val="visible"/>
                                      </p:to>
                                    </p:set>
                                    <p:animEffect transition="in" filter="blinds(horizontal)">
                                      <p:cBhvr>
                                        <p:cTn id="24" dur="500"/>
                                        <p:tgtEl>
                                          <p:spTgt spid="137223"/>
                                        </p:tgtEl>
                                      </p:cBhvr>
                                    </p:animEffect>
                                  </p:childTnLst>
                                </p:cTn>
                              </p:par>
                            </p:childTnLst>
                          </p:cTn>
                        </p:par>
                        <p:par>
                          <p:cTn id="25" fill="hold">
                            <p:stCondLst>
                              <p:cond delay="1000"/>
                            </p:stCondLst>
                            <p:childTnLst>
                              <p:par>
                                <p:cTn id="26" presetID="2" presetClass="entr" presetSubtype="8" fill="hold" grpId="0" nodeType="afterEffect">
                                  <p:stCondLst>
                                    <p:cond delay="0"/>
                                  </p:stCondLst>
                                  <p:childTnLst>
                                    <p:set>
                                      <p:cBhvr>
                                        <p:cTn id="27" dur="1" fill="hold">
                                          <p:stCondLst>
                                            <p:cond delay="0"/>
                                          </p:stCondLst>
                                        </p:cTn>
                                        <p:tgtEl>
                                          <p:spTgt spid="137234"/>
                                        </p:tgtEl>
                                        <p:attrNameLst>
                                          <p:attrName>style.visibility</p:attrName>
                                        </p:attrNameLst>
                                      </p:cBhvr>
                                      <p:to>
                                        <p:strVal val="visible"/>
                                      </p:to>
                                    </p:set>
                                    <p:anim calcmode="lin" valueType="num">
                                      <p:cBhvr additive="base">
                                        <p:cTn id="28" dur="500" fill="hold"/>
                                        <p:tgtEl>
                                          <p:spTgt spid="137234"/>
                                        </p:tgtEl>
                                        <p:attrNameLst>
                                          <p:attrName>ppt_x</p:attrName>
                                        </p:attrNameLst>
                                      </p:cBhvr>
                                      <p:tavLst>
                                        <p:tav tm="0">
                                          <p:val>
                                            <p:strVal val="0-#ppt_w/2"/>
                                          </p:val>
                                        </p:tav>
                                        <p:tav tm="100000">
                                          <p:val>
                                            <p:strVal val="#ppt_x"/>
                                          </p:val>
                                        </p:tav>
                                      </p:tavLst>
                                    </p:anim>
                                    <p:anim calcmode="lin" valueType="num">
                                      <p:cBhvr additive="base">
                                        <p:cTn id="29" dur="500" fill="hold"/>
                                        <p:tgtEl>
                                          <p:spTgt spid="137234"/>
                                        </p:tgtEl>
                                        <p:attrNameLst>
                                          <p:attrName>ppt_y</p:attrName>
                                        </p:attrNameLst>
                                      </p:cBhvr>
                                      <p:tavLst>
                                        <p:tav tm="0">
                                          <p:val>
                                            <p:strVal val="#ppt_y"/>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grpId="0" nodeType="clickEffect">
                                  <p:stCondLst>
                                    <p:cond delay="0"/>
                                  </p:stCondLst>
                                  <p:childTnLst>
                                    <p:set>
                                      <p:cBhvr>
                                        <p:cTn id="33" dur="1" fill="hold">
                                          <p:stCondLst>
                                            <p:cond delay="0"/>
                                          </p:stCondLst>
                                        </p:cTn>
                                        <p:tgtEl>
                                          <p:spTgt spid="137228"/>
                                        </p:tgtEl>
                                        <p:attrNameLst>
                                          <p:attrName>style.visibility</p:attrName>
                                        </p:attrNameLst>
                                      </p:cBhvr>
                                      <p:to>
                                        <p:strVal val="visible"/>
                                      </p:to>
                                    </p:set>
                                    <p:anim calcmode="lin" valueType="num">
                                      <p:cBhvr additive="base">
                                        <p:cTn id="34" dur="500" fill="hold"/>
                                        <p:tgtEl>
                                          <p:spTgt spid="137228"/>
                                        </p:tgtEl>
                                        <p:attrNameLst>
                                          <p:attrName>ppt_x</p:attrName>
                                        </p:attrNameLst>
                                      </p:cBhvr>
                                      <p:tavLst>
                                        <p:tav tm="0">
                                          <p:val>
                                            <p:strVal val="0-#ppt_w/2"/>
                                          </p:val>
                                        </p:tav>
                                        <p:tav tm="100000">
                                          <p:val>
                                            <p:strVal val="#ppt_x"/>
                                          </p:val>
                                        </p:tav>
                                      </p:tavLst>
                                    </p:anim>
                                    <p:anim calcmode="lin" valueType="num">
                                      <p:cBhvr additive="base">
                                        <p:cTn id="35" dur="500" fill="hold"/>
                                        <p:tgtEl>
                                          <p:spTgt spid="137228"/>
                                        </p:tgtEl>
                                        <p:attrNameLst>
                                          <p:attrName>ppt_y</p:attrName>
                                        </p:attrNameLst>
                                      </p:cBhvr>
                                      <p:tavLst>
                                        <p:tav tm="0">
                                          <p:val>
                                            <p:strVal val="#ppt_y"/>
                                          </p:val>
                                        </p:tav>
                                        <p:tav tm="100000">
                                          <p:val>
                                            <p:strVal val="#ppt_y"/>
                                          </p:val>
                                        </p:tav>
                                      </p:tavLst>
                                    </p:anim>
                                  </p:childTnLst>
                                </p:cTn>
                              </p:par>
                            </p:childTnLst>
                          </p:cTn>
                        </p:par>
                        <p:par>
                          <p:cTn id="36" fill="hold">
                            <p:stCondLst>
                              <p:cond delay="500"/>
                            </p:stCondLst>
                            <p:childTnLst>
                              <p:par>
                                <p:cTn id="37" presetID="2" presetClass="entr" presetSubtype="8" fill="hold" nodeType="afterEffect">
                                  <p:stCondLst>
                                    <p:cond delay="0"/>
                                  </p:stCondLst>
                                  <p:childTnLst>
                                    <p:set>
                                      <p:cBhvr>
                                        <p:cTn id="38" dur="1" fill="hold">
                                          <p:stCondLst>
                                            <p:cond delay="0"/>
                                          </p:stCondLst>
                                        </p:cTn>
                                        <p:tgtEl>
                                          <p:spTgt spid="137224"/>
                                        </p:tgtEl>
                                        <p:attrNameLst>
                                          <p:attrName>style.visibility</p:attrName>
                                        </p:attrNameLst>
                                      </p:cBhvr>
                                      <p:to>
                                        <p:strVal val="visible"/>
                                      </p:to>
                                    </p:set>
                                    <p:anim calcmode="lin" valueType="num">
                                      <p:cBhvr additive="base">
                                        <p:cTn id="39" dur="500" fill="hold"/>
                                        <p:tgtEl>
                                          <p:spTgt spid="137224"/>
                                        </p:tgtEl>
                                        <p:attrNameLst>
                                          <p:attrName>ppt_x</p:attrName>
                                        </p:attrNameLst>
                                      </p:cBhvr>
                                      <p:tavLst>
                                        <p:tav tm="0">
                                          <p:val>
                                            <p:strVal val="0-#ppt_w/2"/>
                                          </p:val>
                                        </p:tav>
                                        <p:tav tm="100000">
                                          <p:val>
                                            <p:strVal val="#ppt_x"/>
                                          </p:val>
                                        </p:tav>
                                      </p:tavLst>
                                    </p:anim>
                                    <p:anim calcmode="lin" valueType="num">
                                      <p:cBhvr additive="base">
                                        <p:cTn id="40" dur="500" fill="hold"/>
                                        <p:tgtEl>
                                          <p:spTgt spid="137224"/>
                                        </p:tgtEl>
                                        <p:attrNameLst>
                                          <p:attrName>ppt_y</p:attrName>
                                        </p:attrNameLst>
                                      </p:cBhvr>
                                      <p:tavLst>
                                        <p:tav tm="0">
                                          <p:val>
                                            <p:strVal val="#ppt_y"/>
                                          </p:val>
                                        </p:tav>
                                        <p:tav tm="100000">
                                          <p:val>
                                            <p:strVal val="#ppt_y"/>
                                          </p:val>
                                        </p:tav>
                                      </p:tavLst>
                                    </p:anim>
                                  </p:childTnLst>
                                </p:cTn>
                              </p:par>
                            </p:childTnLst>
                          </p:cTn>
                        </p:par>
                      </p:childTnLst>
                    </p:cTn>
                  </p:par>
                  <p:par>
                    <p:cTn id="41" fill="hold">
                      <p:stCondLst>
                        <p:cond delay="indefinite"/>
                      </p:stCondLst>
                      <p:childTnLst>
                        <p:par>
                          <p:cTn id="42" fill="hold">
                            <p:stCondLst>
                              <p:cond delay="0"/>
                            </p:stCondLst>
                            <p:childTnLst>
                              <p:par>
                                <p:cTn id="43" presetID="2" presetClass="entr" presetSubtype="1" fill="hold" grpId="0" nodeType="clickEffect">
                                  <p:stCondLst>
                                    <p:cond delay="0"/>
                                  </p:stCondLst>
                                  <p:childTnLst>
                                    <p:set>
                                      <p:cBhvr>
                                        <p:cTn id="44" dur="1" fill="hold">
                                          <p:stCondLst>
                                            <p:cond delay="0"/>
                                          </p:stCondLst>
                                        </p:cTn>
                                        <p:tgtEl>
                                          <p:spTgt spid="137229"/>
                                        </p:tgtEl>
                                        <p:attrNameLst>
                                          <p:attrName>style.visibility</p:attrName>
                                        </p:attrNameLst>
                                      </p:cBhvr>
                                      <p:to>
                                        <p:strVal val="visible"/>
                                      </p:to>
                                    </p:set>
                                    <p:anim calcmode="lin" valueType="num">
                                      <p:cBhvr additive="base">
                                        <p:cTn id="45" dur="500" fill="hold"/>
                                        <p:tgtEl>
                                          <p:spTgt spid="137229"/>
                                        </p:tgtEl>
                                        <p:attrNameLst>
                                          <p:attrName>ppt_x</p:attrName>
                                        </p:attrNameLst>
                                      </p:cBhvr>
                                      <p:tavLst>
                                        <p:tav tm="0">
                                          <p:val>
                                            <p:strVal val="#ppt_x"/>
                                          </p:val>
                                        </p:tav>
                                        <p:tav tm="100000">
                                          <p:val>
                                            <p:strVal val="#ppt_x"/>
                                          </p:val>
                                        </p:tav>
                                      </p:tavLst>
                                    </p:anim>
                                    <p:anim calcmode="lin" valueType="num">
                                      <p:cBhvr additive="base">
                                        <p:cTn id="46" dur="500" fill="hold"/>
                                        <p:tgtEl>
                                          <p:spTgt spid="137229"/>
                                        </p:tgtEl>
                                        <p:attrNameLst>
                                          <p:attrName>ppt_y</p:attrName>
                                        </p:attrNameLst>
                                      </p:cBhvr>
                                      <p:tavLst>
                                        <p:tav tm="0">
                                          <p:val>
                                            <p:strVal val="0-#ppt_h/2"/>
                                          </p:val>
                                        </p:tav>
                                        <p:tav tm="100000">
                                          <p:val>
                                            <p:strVal val="#ppt_y"/>
                                          </p:val>
                                        </p:tav>
                                      </p:tavLst>
                                    </p:anim>
                                  </p:childTnLst>
                                </p:cTn>
                              </p:par>
                            </p:childTnLst>
                          </p:cTn>
                        </p:par>
                        <p:par>
                          <p:cTn id="47" fill="hold">
                            <p:stCondLst>
                              <p:cond delay="500"/>
                            </p:stCondLst>
                            <p:childTnLst>
                              <p:par>
                                <p:cTn id="48" presetID="2" presetClass="entr" presetSubtype="6" fill="hold" nodeType="afterEffect">
                                  <p:stCondLst>
                                    <p:cond delay="0"/>
                                  </p:stCondLst>
                                  <p:childTnLst>
                                    <p:set>
                                      <p:cBhvr>
                                        <p:cTn id="49" dur="1" fill="hold">
                                          <p:stCondLst>
                                            <p:cond delay="0"/>
                                          </p:stCondLst>
                                        </p:cTn>
                                        <p:tgtEl>
                                          <p:spTgt spid="137225"/>
                                        </p:tgtEl>
                                        <p:attrNameLst>
                                          <p:attrName>style.visibility</p:attrName>
                                        </p:attrNameLst>
                                      </p:cBhvr>
                                      <p:to>
                                        <p:strVal val="visible"/>
                                      </p:to>
                                    </p:set>
                                    <p:anim calcmode="lin" valueType="num">
                                      <p:cBhvr additive="base">
                                        <p:cTn id="50" dur="500" fill="hold"/>
                                        <p:tgtEl>
                                          <p:spTgt spid="137225"/>
                                        </p:tgtEl>
                                        <p:attrNameLst>
                                          <p:attrName>ppt_x</p:attrName>
                                        </p:attrNameLst>
                                      </p:cBhvr>
                                      <p:tavLst>
                                        <p:tav tm="0">
                                          <p:val>
                                            <p:strVal val="1+#ppt_w/2"/>
                                          </p:val>
                                        </p:tav>
                                        <p:tav tm="100000">
                                          <p:val>
                                            <p:strVal val="#ppt_x"/>
                                          </p:val>
                                        </p:tav>
                                      </p:tavLst>
                                    </p:anim>
                                    <p:anim calcmode="lin" valueType="num">
                                      <p:cBhvr additive="base">
                                        <p:cTn id="51" dur="500" fill="hold"/>
                                        <p:tgtEl>
                                          <p:spTgt spid="137225"/>
                                        </p:tgtEl>
                                        <p:attrNameLst>
                                          <p:attrName>ppt_y</p:attrName>
                                        </p:attrNameLst>
                                      </p:cBhvr>
                                      <p:tavLst>
                                        <p:tav tm="0">
                                          <p:val>
                                            <p:strVal val="1+#ppt_h/2"/>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2" presetClass="entr" presetSubtype="6" fill="hold" nodeType="clickEffect">
                                  <p:stCondLst>
                                    <p:cond delay="0"/>
                                  </p:stCondLst>
                                  <p:childTnLst>
                                    <p:set>
                                      <p:cBhvr>
                                        <p:cTn id="55" dur="1" fill="hold">
                                          <p:stCondLst>
                                            <p:cond delay="0"/>
                                          </p:stCondLst>
                                        </p:cTn>
                                        <p:tgtEl>
                                          <p:spTgt spid="137230"/>
                                        </p:tgtEl>
                                        <p:attrNameLst>
                                          <p:attrName>style.visibility</p:attrName>
                                        </p:attrNameLst>
                                      </p:cBhvr>
                                      <p:to>
                                        <p:strVal val="visible"/>
                                      </p:to>
                                    </p:set>
                                    <p:anim calcmode="lin" valueType="num">
                                      <p:cBhvr additive="base">
                                        <p:cTn id="56" dur="500" fill="hold"/>
                                        <p:tgtEl>
                                          <p:spTgt spid="137230"/>
                                        </p:tgtEl>
                                        <p:attrNameLst>
                                          <p:attrName>ppt_x</p:attrName>
                                        </p:attrNameLst>
                                      </p:cBhvr>
                                      <p:tavLst>
                                        <p:tav tm="0">
                                          <p:val>
                                            <p:strVal val="1+#ppt_w/2"/>
                                          </p:val>
                                        </p:tav>
                                        <p:tav tm="100000">
                                          <p:val>
                                            <p:strVal val="#ppt_x"/>
                                          </p:val>
                                        </p:tav>
                                      </p:tavLst>
                                    </p:anim>
                                    <p:anim calcmode="lin" valueType="num">
                                      <p:cBhvr additive="base">
                                        <p:cTn id="57" dur="500" fill="hold"/>
                                        <p:tgtEl>
                                          <p:spTgt spid="137230"/>
                                        </p:tgtEl>
                                        <p:attrNameLst>
                                          <p:attrName>ppt_y</p:attrName>
                                        </p:attrNameLst>
                                      </p:cBhvr>
                                      <p:tavLst>
                                        <p:tav tm="0">
                                          <p:val>
                                            <p:strVal val="1+#ppt_h/2"/>
                                          </p:val>
                                        </p:tav>
                                        <p:tav tm="100000">
                                          <p:val>
                                            <p:strVal val="#ppt_y"/>
                                          </p:val>
                                        </p:tav>
                                      </p:tavLst>
                                    </p:anim>
                                  </p:childTnLst>
                                </p:cTn>
                              </p:par>
                            </p:childTnLst>
                          </p:cTn>
                        </p:par>
                        <p:par>
                          <p:cTn id="58" fill="hold">
                            <p:stCondLst>
                              <p:cond delay="500"/>
                            </p:stCondLst>
                            <p:childTnLst>
                              <p:par>
                                <p:cTn id="59" presetID="2" presetClass="entr" presetSubtype="12" fill="hold" nodeType="afterEffect">
                                  <p:stCondLst>
                                    <p:cond delay="0"/>
                                  </p:stCondLst>
                                  <p:childTnLst>
                                    <p:set>
                                      <p:cBhvr>
                                        <p:cTn id="60" dur="1" fill="hold">
                                          <p:stCondLst>
                                            <p:cond delay="0"/>
                                          </p:stCondLst>
                                        </p:cTn>
                                        <p:tgtEl>
                                          <p:spTgt spid="137226"/>
                                        </p:tgtEl>
                                        <p:attrNameLst>
                                          <p:attrName>style.visibility</p:attrName>
                                        </p:attrNameLst>
                                      </p:cBhvr>
                                      <p:to>
                                        <p:strVal val="visible"/>
                                      </p:to>
                                    </p:set>
                                    <p:anim calcmode="lin" valueType="num">
                                      <p:cBhvr additive="base">
                                        <p:cTn id="61" dur="500" fill="hold"/>
                                        <p:tgtEl>
                                          <p:spTgt spid="137226"/>
                                        </p:tgtEl>
                                        <p:attrNameLst>
                                          <p:attrName>ppt_x</p:attrName>
                                        </p:attrNameLst>
                                      </p:cBhvr>
                                      <p:tavLst>
                                        <p:tav tm="0">
                                          <p:val>
                                            <p:strVal val="0-#ppt_w/2"/>
                                          </p:val>
                                        </p:tav>
                                        <p:tav tm="100000">
                                          <p:val>
                                            <p:strVal val="#ppt_x"/>
                                          </p:val>
                                        </p:tav>
                                      </p:tavLst>
                                    </p:anim>
                                    <p:anim calcmode="lin" valueType="num">
                                      <p:cBhvr additive="base">
                                        <p:cTn id="62" dur="500" fill="hold"/>
                                        <p:tgtEl>
                                          <p:spTgt spid="137226"/>
                                        </p:tgtEl>
                                        <p:attrNameLst>
                                          <p:attrName>ppt_y</p:attrName>
                                        </p:attrNameLst>
                                      </p:cBhvr>
                                      <p:tavLst>
                                        <p:tav tm="0">
                                          <p:val>
                                            <p:strVal val="1+#ppt_h/2"/>
                                          </p:val>
                                        </p:tav>
                                        <p:tav tm="100000">
                                          <p:val>
                                            <p:strVal val="#ppt_y"/>
                                          </p:val>
                                        </p:tav>
                                      </p:tavLst>
                                    </p:anim>
                                  </p:childTnLst>
                                </p:cTn>
                              </p:par>
                            </p:childTnLst>
                          </p:cTn>
                        </p:par>
                      </p:childTnLst>
                    </p:cTn>
                  </p:par>
                  <p:par>
                    <p:cTn id="63" fill="hold">
                      <p:stCondLst>
                        <p:cond delay="indefinite"/>
                      </p:stCondLst>
                      <p:childTnLst>
                        <p:par>
                          <p:cTn id="64" fill="hold">
                            <p:stCondLst>
                              <p:cond delay="0"/>
                            </p:stCondLst>
                            <p:childTnLst>
                              <p:par>
                                <p:cTn id="65" presetID="2" presetClass="entr" presetSubtype="8" fill="hold" grpId="0" nodeType="clickEffect">
                                  <p:stCondLst>
                                    <p:cond delay="0"/>
                                  </p:stCondLst>
                                  <p:childTnLst>
                                    <p:set>
                                      <p:cBhvr>
                                        <p:cTn id="66" dur="1" fill="hold">
                                          <p:stCondLst>
                                            <p:cond delay="0"/>
                                          </p:stCondLst>
                                        </p:cTn>
                                        <p:tgtEl>
                                          <p:spTgt spid="137231"/>
                                        </p:tgtEl>
                                        <p:attrNameLst>
                                          <p:attrName>style.visibility</p:attrName>
                                        </p:attrNameLst>
                                      </p:cBhvr>
                                      <p:to>
                                        <p:strVal val="visible"/>
                                      </p:to>
                                    </p:set>
                                    <p:anim calcmode="lin" valueType="num">
                                      <p:cBhvr additive="base">
                                        <p:cTn id="67" dur="500" fill="hold"/>
                                        <p:tgtEl>
                                          <p:spTgt spid="137231"/>
                                        </p:tgtEl>
                                        <p:attrNameLst>
                                          <p:attrName>ppt_x</p:attrName>
                                        </p:attrNameLst>
                                      </p:cBhvr>
                                      <p:tavLst>
                                        <p:tav tm="0">
                                          <p:val>
                                            <p:strVal val="0-#ppt_w/2"/>
                                          </p:val>
                                        </p:tav>
                                        <p:tav tm="100000">
                                          <p:val>
                                            <p:strVal val="#ppt_x"/>
                                          </p:val>
                                        </p:tav>
                                      </p:tavLst>
                                    </p:anim>
                                    <p:anim calcmode="lin" valueType="num">
                                      <p:cBhvr additive="base">
                                        <p:cTn id="68" dur="500" fill="hold"/>
                                        <p:tgtEl>
                                          <p:spTgt spid="137231"/>
                                        </p:tgtEl>
                                        <p:attrNameLst>
                                          <p:attrName>ppt_y</p:attrName>
                                        </p:attrNameLst>
                                      </p:cBhvr>
                                      <p:tavLst>
                                        <p:tav tm="0">
                                          <p:val>
                                            <p:strVal val="#ppt_y"/>
                                          </p:val>
                                        </p:tav>
                                        <p:tav tm="100000">
                                          <p:val>
                                            <p:strVal val="#ppt_y"/>
                                          </p:val>
                                        </p:tav>
                                      </p:tavLst>
                                    </p:anim>
                                  </p:childTnLst>
                                </p:cTn>
                              </p:par>
                            </p:childTnLst>
                          </p:cTn>
                        </p:par>
                        <p:par>
                          <p:cTn id="69" fill="hold">
                            <p:stCondLst>
                              <p:cond delay="500"/>
                            </p:stCondLst>
                            <p:childTnLst>
                              <p:par>
                                <p:cTn id="70" presetID="2" presetClass="entr" presetSubtype="8" fill="hold" nodeType="afterEffect">
                                  <p:stCondLst>
                                    <p:cond delay="0"/>
                                  </p:stCondLst>
                                  <p:childTnLst>
                                    <p:set>
                                      <p:cBhvr>
                                        <p:cTn id="71" dur="1" fill="hold">
                                          <p:stCondLst>
                                            <p:cond delay="0"/>
                                          </p:stCondLst>
                                        </p:cTn>
                                        <p:tgtEl>
                                          <p:spTgt spid="137232"/>
                                        </p:tgtEl>
                                        <p:attrNameLst>
                                          <p:attrName>style.visibility</p:attrName>
                                        </p:attrNameLst>
                                      </p:cBhvr>
                                      <p:to>
                                        <p:strVal val="visible"/>
                                      </p:to>
                                    </p:set>
                                    <p:anim calcmode="lin" valueType="num">
                                      <p:cBhvr additive="base">
                                        <p:cTn id="72" dur="500" fill="hold"/>
                                        <p:tgtEl>
                                          <p:spTgt spid="137232"/>
                                        </p:tgtEl>
                                        <p:attrNameLst>
                                          <p:attrName>ppt_x</p:attrName>
                                        </p:attrNameLst>
                                      </p:cBhvr>
                                      <p:tavLst>
                                        <p:tav tm="0">
                                          <p:val>
                                            <p:strVal val="0-#ppt_w/2"/>
                                          </p:val>
                                        </p:tav>
                                        <p:tav tm="100000">
                                          <p:val>
                                            <p:strVal val="#ppt_x"/>
                                          </p:val>
                                        </p:tav>
                                      </p:tavLst>
                                    </p:anim>
                                    <p:anim calcmode="lin" valueType="num">
                                      <p:cBhvr additive="base">
                                        <p:cTn id="73" dur="500" fill="hold"/>
                                        <p:tgtEl>
                                          <p:spTgt spid="137232"/>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7220" grpId="0"/>
      <p:bldP spid="137227" grpId="0" animBg="1"/>
      <p:bldP spid="137228" grpId="0" animBg="1"/>
      <p:bldP spid="137229" grpId="0" animBg="1"/>
      <p:bldP spid="137231" grpId="0" animBg="1"/>
      <p:bldP spid="137234" grpId="0" animBg="1"/>
    </p:bldLst>
  </p:timing>
</p:sld>
</file>

<file path=ppt/theme/theme1.xml><?xml version="1.0" encoding="utf-8"?>
<a:theme xmlns:a="http://schemas.openxmlformats.org/drawingml/2006/main" name="冲动型模板">
  <a:themeElements>
    <a:clrScheme name="冲动型模板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fontScheme name="冲动型模板">
      <a:majorFont>
        <a:latin typeface="Times New Roman"/>
        <a:ea typeface="宋体"/>
        <a:cs typeface=""/>
      </a:majorFont>
      <a:minorFont>
        <a:latin typeface="Times New Roman"/>
        <a:ea typeface="宋体"/>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00FF00"/>
        </a:solidFill>
        <a:ln>
          <a:noFill/>
        </a:ln>
      </a:spPr>
      <a:bodyPr vert="horz" wrap="none" lIns="91440" tIns="45720" rIns="91440" bIns="45720" numCol="1" anchor="t" anchorCtr="0" compatLnSpc="1">
        <a:spAutoFit/>
      </a:bodyPr>
      <a:lstStyle>
        <a:defPPr marL="0" marR="0" indent="0" algn="l" defTabSz="914400" rtl="0" eaLnBrk="0" fontAlgn="base" latinLnBrk="0" hangingPunct="0">
          <a:lnSpc>
            <a:spcPct val="100000"/>
          </a:lnSpc>
          <a:spcBef>
            <a:spcPct val="0"/>
          </a:spcBef>
          <a:spcAft>
            <a:spcPct val="0"/>
          </a:spcAft>
          <a:buClrTx/>
          <a:buSzTx/>
          <a:buFontTx/>
          <a:buNone/>
          <a:def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spDef>
    <a:lnDef>
      <a:spPr bwMode="auto">
        <a:xfrm>
          <a:off x="0" y="0"/>
          <a:ext cx="1" cy="1"/>
        </a:xfrm>
        <a:custGeom>
          <a:avLst/>
          <a:gdLst/>
          <a:ahLst/>
          <a:cxnLst/>
          <a:rect l="0" t="0" r="0" b="0"/>
          <a:pathLst/>
        </a:custGeom>
        <a:solidFill>
          <a:srgbClr val="00FF00"/>
        </a:solidFill>
        <a:ln>
          <a:noFill/>
        </a:ln>
      </a:spPr>
      <a:bodyPr vert="horz" wrap="none" lIns="91440" tIns="45720" rIns="91440" bIns="45720" numCol="1" anchor="t" anchorCtr="0" compatLnSpc="1">
        <a:spAutoFit/>
      </a:bodyPr>
      <a:lstStyle>
        <a:defPPr marL="0" marR="0" indent="0" algn="l" defTabSz="914400" rtl="0" eaLnBrk="0" fontAlgn="base" latinLnBrk="0" hangingPunct="0">
          <a:lnSpc>
            <a:spcPct val="100000"/>
          </a:lnSpc>
          <a:spcBef>
            <a:spcPct val="0"/>
          </a:spcBef>
          <a:spcAft>
            <a:spcPct val="0"/>
          </a:spcAft>
          <a:buClrTx/>
          <a:buSzTx/>
          <a:buFontTx/>
          <a:buNone/>
          <a:defRPr kumimoji="0" lang="en-US" altLang="zh-CN" sz="2800" b="0" i="0" u="none" strike="noStrike" cap="none" normalizeH="0" baseline="0" smtClean="0">
            <a:ln>
              <a:noFill/>
            </a:ln>
            <a:solidFill>
              <a:schemeClr val="tx1"/>
            </a:solidFill>
            <a:effectLst/>
            <a:latin typeface="Times New Roman" panose="02020603050405020304" pitchFamily="18" charset="0"/>
            <a:ea typeface="宋体" panose="02010600030101010101" pitchFamily="2" charset="-122"/>
          </a:defRPr>
        </a:defPPr>
      </a:lstStyle>
    </a:lnDef>
  </a:objectDefaults>
  <a:extraClrSchemeLst>
    <a:extraClrScheme>
      <a:clrScheme name="冲动型模板 1">
        <a:dk1>
          <a:srgbClr val="000000"/>
        </a:dk1>
        <a:lt1>
          <a:srgbClr val="CCECFF"/>
        </a:lt1>
        <a:dk2>
          <a:srgbClr val="000066"/>
        </a:dk2>
        <a:lt2>
          <a:srgbClr val="6699FF"/>
        </a:lt2>
        <a:accent1>
          <a:srgbClr val="33CCCC"/>
        </a:accent1>
        <a:accent2>
          <a:srgbClr val="0099FF"/>
        </a:accent2>
        <a:accent3>
          <a:srgbClr val="E2F4FF"/>
        </a:accent3>
        <a:accent4>
          <a:srgbClr val="000000"/>
        </a:accent4>
        <a:accent5>
          <a:srgbClr val="ADE2E2"/>
        </a:accent5>
        <a:accent6>
          <a:srgbClr val="008AE7"/>
        </a:accent6>
        <a:hlink>
          <a:srgbClr val="FFFFFF"/>
        </a:hlink>
        <a:folHlink>
          <a:srgbClr val="3366FF"/>
        </a:folHlink>
      </a:clrScheme>
      <a:clrMap bg1="lt1" tx1="dk1" bg2="lt2" tx2="dk2" accent1="accent1" accent2="accent2" accent3="accent3" accent4="accent4" accent5="accent5" accent6="accent6" hlink="hlink" folHlink="folHlink"/>
    </a:extraClrScheme>
    <a:extraClrScheme>
      <a:clrScheme name="冲动型模板 2">
        <a:dk1>
          <a:srgbClr val="000000"/>
        </a:dk1>
        <a:lt1>
          <a:srgbClr val="FFFFFF"/>
        </a:lt1>
        <a:dk2>
          <a:srgbClr val="000066"/>
        </a:dk2>
        <a:lt2>
          <a:srgbClr val="FFCC66"/>
        </a:lt2>
        <a:accent1>
          <a:srgbClr val="FF9900"/>
        </a:accent1>
        <a:accent2>
          <a:srgbClr val="000044"/>
        </a:accent2>
        <a:accent3>
          <a:srgbClr val="AAAAB8"/>
        </a:accent3>
        <a:accent4>
          <a:srgbClr val="DADADA"/>
        </a:accent4>
        <a:accent5>
          <a:srgbClr val="FFCAAA"/>
        </a:accent5>
        <a:accent6>
          <a:srgbClr val="00003D"/>
        </a:accent6>
        <a:hlink>
          <a:srgbClr val="3366FF"/>
        </a:hlink>
        <a:folHlink>
          <a:srgbClr val="FFFF00"/>
        </a:folHlink>
      </a:clrScheme>
      <a:clrMap bg1="dk2" tx1="lt1" bg2="dk1" tx2="lt2" accent1="accent1" accent2="accent2" accent3="accent3" accent4="accent4" accent5="accent5" accent6="accent6" hlink="hlink" folHlink="folHlink"/>
    </a:extraClrScheme>
    <a:extraClrScheme>
      <a:clrScheme name="冲动型模板 3">
        <a:dk1>
          <a:srgbClr val="000000"/>
        </a:dk1>
        <a:lt1>
          <a:srgbClr val="FFFFFF"/>
        </a:lt1>
        <a:dk2>
          <a:srgbClr val="000000"/>
        </a:dk2>
        <a:lt2>
          <a:srgbClr val="DDDDDD"/>
        </a:lt2>
        <a:accent1>
          <a:srgbClr val="CBCBCB"/>
        </a:accent1>
        <a:accent2>
          <a:srgbClr val="C0C0C0"/>
        </a:accent2>
        <a:accent3>
          <a:srgbClr val="FFFFFF"/>
        </a:accent3>
        <a:accent4>
          <a:srgbClr val="000000"/>
        </a:accent4>
        <a:accent5>
          <a:srgbClr val="E2E2E2"/>
        </a:accent5>
        <a:accent6>
          <a:srgbClr val="AEAEAE"/>
        </a:accent6>
        <a:hlink>
          <a:srgbClr val="4D4D4D"/>
        </a:hlink>
        <a:folHlink>
          <a:srgbClr val="868686"/>
        </a:folHlink>
      </a:clrScheme>
      <a:clrMap bg1="lt1" tx1="dk1" bg2="lt2" tx2="dk2" accent1="accent1" accent2="accent2" accent3="accent3" accent4="accent4" accent5="accent5" accent6="accent6" hlink="hlink" folHlink="folHlink"/>
    </a:extraClrScheme>
    <a:extraClrScheme>
      <a:clrScheme name="冲动型模板 4">
        <a:dk1>
          <a:srgbClr val="000000"/>
        </a:dk1>
        <a:lt1>
          <a:srgbClr val="FFFFFF"/>
        </a:lt1>
        <a:dk2>
          <a:srgbClr val="660033"/>
        </a:dk2>
        <a:lt2>
          <a:srgbClr val="FFCC66"/>
        </a:lt2>
        <a:accent1>
          <a:srgbClr val="FF9900"/>
        </a:accent1>
        <a:accent2>
          <a:srgbClr val="440022"/>
        </a:accent2>
        <a:accent3>
          <a:srgbClr val="B8AAAD"/>
        </a:accent3>
        <a:accent4>
          <a:srgbClr val="DADADA"/>
        </a:accent4>
        <a:accent5>
          <a:srgbClr val="FFCAAA"/>
        </a:accent5>
        <a:accent6>
          <a:srgbClr val="3D001E"/>
        </a:accent6>
        <a:hlink>
          <a:srgbClr val="B20059"/>
        </a:hlink>
        <a:folHlink>
          <a:srgbClr val="FF6699"/>
        </a:folHlink>
      </a:clrScheme>
      <a:clrMap bg1="dk2" tx1="lt1" bg2="dk1" tx2="lt2" accent1="accent1" accent2="accent2" accent3="accent3" accent4="accent4" accent5="accent5" accent6="accent6" hlink="hlink" folHlink="folHlink"/>
    </a:extraClrScheme>
    <a:extraClrScheme>
      <a:clrScheme name="冲动型模板 5">
        <a:dk1>
          <a:srgbClr val="000000"/>
        </a:dk1>
        <a:lt1>
          <a:srgbClr val="FFFFFF"/>
        </a:lt1>
        <a:dk2>
          <a:srgbClr val="663300"/>
        </a:dk2>
        <a:lt2>
          <a:srgbClr val="FFCC66"/>
        </a:lt2>
        <a:accent1>
          <a:srgbClr val="FF9900"/>
        </a:accent1>
        <a:accent2>
          <a:srgbClr val="361B00"/>
        </a:accent2>
        <a:accent3>
          <a:srgbClr val="B8ADAA"/>
        </a:accent3>
        <a:accent4>
          <a:srgbClr val="DADADA"/>
        </a:accent4>
        <a:accent5>
          <a:srgbClr val="FFCAAA"/>
        </a:accent5>
        <a:accent6>
          <a:srgbClr val="301700"/>
        </a:accent6>
        <a:hlink>
          <a:srgbClr val="996633"/>
        </a:hlink>
        <a:folHlink>
          <a:srgbClr val="FF6699"/>
        </a:folHlink>
      </a:clrScheme>
      <a:clrMap bg1="dk2" tx1="lt1" bg2="dk1" tx2="lt2" accent1="accent1" accent2="accent2" accent3="accent3" accent4="accent4" accent5="accent5" accent6="accent6" hlink="hlink" folHlink="folHlink"/>
    </a:extraClrScheme>
    <a:extraClrScheme>
      <a:clrScheme name="冲动型模板 6">
        <a:dk1>
          <a:srgbClr val="000000"/>
        </a:dk1>
        <a:lt1>
          <a:srgbClr val="FFFFFF"/>
        </a:lt1>
        <a:dk2>
          <a:srgbClr val="003300"/>
        </a:dk2>
        <a:lt2>
          <a:srgbClr val="FFCC66"/>
        </a:lt2>
        <a:accent1>
          <a:srgbClr val="CC9900"/>
        </a:accent1>
        <a:accent2>
          <a:srgbClr val="001600"/>
        </a:accent2>
        <a:accent3>
          <a:srgbClr val="AAADAA"/>
        </a:accent3>
        <a:accent4>
          <a:srgbClr val="DADADA"/>
        </a:accent4>
        <a:accent5>
          <a:srgbClr val="E2CAAA"/>
        </a:accent5>
        <a:accent6>
          <a:srgbClr val="001300"/>
        </a:accent6>
        <a:hlink>
          <a:srgbClr val="006600"/>
        </a:hlink>
        <a:folHlink>
          <a:srgbClr val="009999"/>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C:\Program Files\Microsoft Office\Templates\演示文稿设计\冲动型模板.pot</Template>
  <TotalTime>0</TotalTime>
  <Words>6411</Words>
  <Application>WPS 演示</Application>
  <PresentationFormat>全屏显示(4:3)</PresentationFormat>
  <Paragraphs>606</Paragraphs>
  <Slides>68</Slides>
  <Notes>58</Notes>
  <HiddenSlides>0</HiddenSlides>
  <MMClips>0</MMClips>
  <ScaleCrop>false</ScaleCrop>
  <HeadingPairs>
    <vt:vector size="8" baseType="variant">
      <vt:variant>
        <vt:lpstr>已用的字体</vt:lpstr>
      </vt:variant>
      <vt:variant>
        <vt:i4>13</vt:i4>
      </vt:variant>
      <vt:variant>
        <vt:lpstr>主题</vt:lpstr>
      </vt:variant>
      <vt:variant>
        <vt:i4>1</vt:i4>
      </vt:variant>
      <vt:variant>
        <vt:lpstr>嵌入 OLE 服务器</vt:lpstr>
      </vt:variant>
      <vt:variant>
        <vt:i4>1</vt:i4>
      </vt:variant>
      <vt:variant>
        <vt:lpstr>幻灯片标题</vt:lpstr>
      </vt:variant>
      <vt:variant>
        <vt:i4>68</vt:i4>
      </vt:variant>
    </vt:vector>
  </HeadingPairs>
  <TitlesOfParts>
    <vt:vector size="83" baseType="lpstr">
      <vt:lpstr>Arial</vt:lpstr>
      <vt:lpstr>宋体</vt:lpstr>
      <vt:lpstr>Wingdings</vt:lpstr>
      <vt:lpstr>Times New Roman</vt:lpstr>
      <vt:lpstr>黑体</vt:lpstr>
      <vt:lpstr>楷体_GB2312</vt:lpstr>
      <vt:lpstr>新宋体</vt:lpstr>
      <vt:lpstr>Marlett</vt:lpstr>
      <vt:lpstr>华文仿宋</vt:lpstr>
      <vt:lpstr>Calibri</vt:lpstr>
      <vt:lpstr>Symbol</vt:lpstr>
      <vt:lpstr>微软雅黑</vt:lpstr>
      <vt:lpstr>Arial Unicode MS</vt:lpstr>
      <vt:lpstr>冲动型模板</vt:lpstr>
      <vt:lpstr>Word.Document.8</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PKU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没有幻灯片标题</dc:title>
  <dc:creator>TZX</dc:creator>
  <cp:lastModifiedBy>彩星、巧成拙</cp:lastModifiedBy>
  <cp:revision>394</cp:revision>
  <dcterms:created xsi:type="dcterms:W3CDTF">2000-06-05T12:03:43Z</dcterms:created>
  <dcterms:modified xsi:type="dcterms:W3CDTF">2023-03-08T11:35:40Z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441472D0E07B4BF59D332D014EA5D4D9</vt:lpwstr>
  </property>
  <property fmtid="{D5CDD505-2E9C-101B-9397-08002B2CF9AE}" pid="3" name="KSOProductBuildVer">
    <vt:lpwstr>2052-11.1.0.13703</vt:lpwstr>
  </property>
</Properties>
</file>